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8" r:id="rId1"/>
  </p:sldMasterIdLst>
  <p:notesMasterIdLst>
    <p:notesMasterId r:id="rId20"/>
  </p:notesMasterIdLst>
  <p:handoutMasterIdLst>
    <p:handoutMasterId r:id="rId21"/>
  </p:handoutMasterIdLst>
  <p:sldIdLst>
    <p:sldId id="256" r:id="rId2"/>
    <p:sldId id="434" r:id="rId3"/>
    <p:sldId id="409" r:id="rId4"/>
    <p:sldId id="458" r:id="rId5"/>
    <p:sldId id="459" r:id="rId6"/>
    <p:sldId id="460" r:id="rId7"/>
    <p:sldId id="461" r:id="rId8"/>
    <p:sldId id="462" r:id="rId9"/>
    <p:sldId id="463" r:id="rId10"/>
    <p:sldId id="464" r:id="rId11"/>
    <p:sldId id="465" r:id="rId12"/>
    <p:sldId id="466" r:id="rId13"/>
    <p:sldId id="467" r:id="rId14"/>
    <p:sldId id="468" r:id="rId15"/>
    <p:sldId id="469" r:id="rId16"/>
    <p:sldId id="470" r:id="rId17"/>
    <p:sldId id="471" r:id="rId18"/>
    <p:sldId id="473" r:id="rId19"/>
  </p:sldIdLst>
  <p:sldSz cx="9144000" cy="6858000" type="letter"/>
  <p:notesSz cx="7010400" cy="93726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clrMru>
    <a:srgbClr val="3DFC10"/>
    <a:srgbClr val="0C0D6E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576" autoAdjust="0"/>
  </p:normalViewPr>
  <p:slideViewPr>
    <p:cSldViewPr snapToObjects="1">
      <p:cViewPr varScale="1">
        <p:scale>
          <a:sx n="74" d="100"/>
          <a:sy n="74" d="100"/>
        </p:scale>
        <p:origin x="-1218" y="-90"/>
      </p:cViewPr>
      <p:guideLst>
        <p:guide orient="horz" pos="4156"/>
        <p:guide pos="3742"/>
      </p:guideLst>
    </p:cSldViewPr>
  </p:slideViewPr>
  <p:outlineViewPr>
    <p:cViewPr>
      <p:scale>
        <a:sx n="33" d="100"/>
        <a:sy n="33" d="100"/>
      </p:scale>
      <p:origin x="0" y="53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defTabSz="468313"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0338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algn="r" defTabSz="468313">
              <a:defRPr sz="1200"/>
            </a:lvl1pPr>
          </a:lstStyle>
          <a:p>
            <a:fld id="{B7EE8007-E1AD-4F4B-83DA-56E7FCD8A72E}" type="datetime1">
              <a:rPr lang="en-US"/>
              <a:pPr/>
              <a:t>2/28/2013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defTabSz="468313"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0338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algn="r" defTabSz="468313">
              <a:defRPr sz="1200"/>
            </a:lvl1pPr>
          </a:lstStyle>
          <a:p>
            <a:fld id="{F3BACF48-709A-4F32-B16E-2E09DE6A306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5429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defTabSz="468313">
              <a:defRPr sz="1200">
                <a:latin typeface="Calibri" charset="0"/>
                <a:ea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algn="r" defTabSz="468313">
              <a:defRPr sz="1200">
                <a:latin typeface="Calibri" charset="0"/>
              </a:defRPr>
            </a:lvl1pPr>
          </a:lstStyle>
          <a:p>
            <a:fld id="{3170522A-A9B9-4C82-BF48-011FFA91E37B}" type="datetime1">
              <a:rPr lang="en-US"/>
              <a:pPr/>
              <a:t>2/28/2013</a:t>
            </a:fld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703263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51350"/>
            <a:ext cx="5607050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defTabSz="468313">
              <a:defRPr sz="1200">
                <a:latin typeface="Calibri" charset="0"/>
                <a:ea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algn="r" defTabSz="468313">
              <a:defRPr sz="1200">
                <a:latin typeface="Calibri" charset="0"/>
              </a:defRPr>
            </a:lvl1pPr>
          </a:lstStyle>
          <a:p>
            <a:fld id="{2773DFB3-424D-4300-8FBB-499BB04561F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6279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2" eaLnBrk="1" hangingPunct="1"/>
            <a:r>
              <a:rPr lang="en-CA" dirty="0" smtClean="0"/>
              <a:t>We support you with: CORPORATE LINKAGE</a:t>
            </a:r>
            <a:br>
              <a:rPr lang="en-CA" dirty="0" smtClean="0"/>
            </a:br>
            <a:r>
              <a:rPr lang="en-CA" dirty="0" smtClean="0"/>
              <a:t>D&amp;B’s Corporate Linkage recognizes related businesses and maps their relationships for you.</a:t>
            </a:r>
            <a:br>
              <a:rPr lang="en-CA" dirty="0" smtClean="0"/>
            </a:br>
            <a:endParaRPr lang="en-CA" dirty="0" smtClean="0"/>
          </a:p>
          <a:p>
            <a:pPr lvl="2" eaLnBrk="1" hangingPunct="1"/>
            <a:r>
              <a:rPr lang="en-CA" dirty="0" smtClean="0"/>
              <a:t>Competitive advantage:</a:t>
            </a:r>
            <a:br>
              <a:rPr lang="en-CA" dirty="0" smtClean="0"/>
            </a:br>
            <a:r>
              <a:rPr lang="en-CA" dirty="0" smtClean="0"/>
              <a:t>D&amp;B can show you relationships nobody else can</a:t>
            </a:r>
            <a:br>
              <a:rPr lang="en-CA" dirty="0" smtClean="0"/>
            </a:br>
            <a:r>
              <a:rPr lang="en-CA" dirty="0" smtClean="0"/>
              <a:t>Corporate linkage works for all sizes and types of businesses</a:t>
            </a:r>
            <a:br>
              <a:rPr lang="en-CA" dirty="0" smtClean="0"/>
            </a:br>
            <a:r>
              <a:rPr lang="en-CA" dirty="0" smtClean="0"/>
              <a:t>It covers both the private and public sectors</a:t>
            </a:r>
            <a:br>
              <a:rPr lang="en-CA" dirty="0" smtClean="0"/>
            </a:br>
            <a:r>
              <a:rPr lang="en-CA" dirty="0" smtClean="0"/>
              <a:t>It works internationally</a:t>
            </a:r>
            <a:br>
              <a:rPr lang="en-CA" dirty="0" smtClean="0"/>
            </a:br>
            <a:r>
              <a:rPr lang="en-CA" dirty="0" smtClean="0"/>
              <a:t>It offers more coverage than anyone else—our coverage of commercial relationships alone is larger than our competitors’ full files</a:t>
            </a:r>
            <a:br>
              <a:rPr lang="en-CA" dirty="0" smtClean="0"/>
            </a:br>
            <a:r>
              <a:rPr lang="en-CA" dirty="0" smtClean="0"/>
              <a:t>And it’s constantly growing—we track new and emerging relationships that are created overnight as mergers or acquisitions occur, branches close, or other shifts happen</a:t>
            </a:r>
            <a:endParaRPr lang="en-CA" sz="10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2" eaLnBrk="1" hangingPunct="1"/>
            <a:r>
              <a:rPr lang="en-CA" dirty="0" smtClean="0"/>
              <a:t>We support you with: CORPORATE LINKAGE</a:t>
            </a:r>
            <a:br>
              <a:rPr lang="en-CA" dirty="0" smtClean="0"/>
            </a:br>
            <a:r>
              <a:rPr lang="en-CA" dirty="0" smtClean="0"/>
              <a:t>D&amp;B’s Corporate Linkage recognizes related businesses and maps their relationships for you.</a:t>
            </a:r>
            <a:br>
              <a:rPr lang="en-CA" dirty="0" smtClean="0"/>
            </a:br>
            <a:endParaRPr lang="en-CA" dirty="0" smtClean="0"/>
          </a:p>
          <a:p>
            <a:pPr lvl="2" eaLnBrk="1" hangingPunct="1"/>
            <a:r>
              <a:rPr lang="en-CA" dirty="0" smtClean="0"/>
              <a:t>Competitive advantage:</a:t>
            </a:r>
            <a:br>
              <a:rPr lang="en-CA" dirty="0" smtClean="0"/>
            </a:br>
            <a:r>
              <a:rPr lang="en-CA" dirty="0" smtClean="0"/>
              <a:t>D&amp;B can show you relationships nobody else can</a:t>
            </a:r>
            <a:br>
              <a:rPr lang="en-CA" dirty="0" smtClean="0"/>
            </a:br>
            <a:r>
              <a:rPr lang="en-CA" dirty="0" smtClean="0"/>
              <a:t>Corporate linkage works for all sizes and types of businesses</a:t>
            </a:r>
            <a:br>
              <a:rPr lang="en-CA" dirty="0" smtClean="0"/>
            </a:br>
            <a:r>
              <a:rPr lang="en-CA" dirty="0" smtClean="0"/>
              <a:t>It covers both the private and public sectors</a:t>
            </a:r>
            <a:br>
              <a:rPr lang="en-CA" dirty="0" smtClean="0"/>
            </a:br>
            <a:r>
              <a:rPr lang="en-CA" dirty="0" smtClean="0"/>
              <a:t>It works internationally</a:t>
            </a:r>
            <a:br>
              <a:rPr lang="en-CA" dirty="0" smtClean="0"/>
            </a:br>
            <a:r>
              <a:rPr lang="en-CA" dirty="0" smtClean="0"/>
              <a:t>It offers more coverage than anyone else—our coverage of commercial relationships alone is larger than our competitors’ full files</a:t>
            </a:r>
            <a:br>
              <a:rPr lang="en-CA" dirty="0" smtClean="0"/>
            </a:br>
            <a:r>
              <a:rPr lang="en-CA" dirty="0" smtClean="0"/>
              <a:t>And it’s constantly growing—we track new and emerging relationships that are created overnight as mergers or acquisitions occur, branches close, or other shifts happen</a:t>
            </a:r>
            <a:endParaRPr lang="en-CA" sz="10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CA" dirty="0" smtClean="0"/>
              <a:t>The result: You know who owns what, across every branch of the corporate family tree. You can see hidden up-sell and cross-sell opportunities—both inside and outside of your portfolio. And you know when and where it makes sense to consolidate spending.</a:t>
            </a:r>
            <a:endParaRPr lang="en-CA" sz="10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CA" dirty="0" smtClean="0"/>
              <a:t>We support you with: PREDICTIVE INDICATORS</a:t>
            </a:r>
            <a:br>
              <a:rPr lang="en-CA" dirty="0" smtClean="0"/>
            </a:br>
            <a:r>
              <a:rPr lang="en-CA" dirty="0" smtClean="0"/>
              <a:t>D&amp;B’s Predictive Indicators are derived by our statistical experts, who analyze data to build complex models. These models, combined with D&amp;B’s unparalleled depth and breadth of data, show where a business is headed.</a:t>
            </a:r>
            <a:br>
              <a:rPr lang="en-CA" dirty="0" smtClean="0"/>
            </a:br>
            <a:endParaRPr lang="en-CA" dirty="0" smtClean="0"/>
          </a:p>
          <a:p>
            <a:pPr eaLnBrk="1" hangingPunct="1"/>
            <a:r>
              <a:rPr lang="en-CA" dirty="0" smtClean="0"/>
              <a:t>Competitive advantage:</a:t>
            </a:r>
            <a:br>
              <a:rPr lang="en-CA" dirty="0" smtClean="0"/>
            </a:br>
            <a:r>
              <a:rPr lang="en-CA" dirty="0" smtClean="0"/>
              <a:t>D&amp;B brings you insight derived using a database and capabilities that no one else has </a:t>
            </a:r>
            <a:br>
              <a:rPr lang="en-CA" dirty="0" smtClean="0"/>
            </a:br>
            <a:r>
              <a:rPr lang="en-CA" dirty="0" smtClean="0"/>
              <a:t>D&amp;B delivers predictive insight based on data we get from proprietary relationships, that help us capture valuable, predictive information including:</a:t>
            </a:r>
            <a:br>
              <a:rPr lang="en-CA" dirty="0" smtClean="0"/>
            </a:br>
            <a:r>
              <a:rPr lang="en-CA" dirty="0" smtClean="0"/>
              <a:t>Payment experiences</a:t>
            </a:r>
            <a:br>
              <a:rPr lang="en-CA" dirty="0" smtClean="0"/>
            </a:br>
            <a:r>
              <a:rPr lang="en-CA" dirty="0" smtClean="0"/>
              <a:t>Financial statements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CA" dirty="0" smtClean="0"/>
              <a:t>We support you with: PREDICTIVE INDICATORS</a:t>
            </a:r>
            <a:br>
              <a:rPr lang="en-CA" dirty="0" smtClean="0"/>
            </a:br>
            <a:r>
              <a:rPr lang="en-CA" dirty="0" smtClean="0"/>
              <a:t>D&amp;B’s Predictive Indicators are derived by our statistical experts, who analyze data to build complex models. These models, combined with D&amp;B’s unparalleled depth and breadth of data, show where a business is headed.</a:t>
            </a:r>
            <a:br>
              <a:rPr lang="en-CA" dirty="0" smtClean="0"/>
            </a:br>
            <a:endParaRPr lang="en-CA" dirty="0" smtClean="0"/>
          </a:p>
          <a:p>
            <a:pPr eaLnBrk="1" hangingPunct="1"/>
            <a:r>
              <a:rPr lang="en-CA" dirty="0" smtClean="0"/>
              <a:t>Competitive advantage:</a:t>
            </a:r>
            <a:br>
              <a:rPr lang="en-CA" dirty="0" smtClean="0"/>
            </a:br>
            <a:r>
              <a:rPr lang="en-CA" dirty="0" smtClean="0"/>
              <a:t>D&amp;B brings you insight derived using a database and capabilities that no one else has </a:t>
            </a:r>
            <a:br>
              <a:rPr lang="en-CA" dirty="0" smtClean="0"/>
            </a:br>
            <a:r>
              <a:rPr lang="en-CA" dirty="0" smtClean="0"/>
              <a:t>D&amp;B delivers predictive insight based on data we get from proprietary relationships, that help us capture valuable, predictive information including:</a:t>
            </a:r>
            <a:br>
              <a:rPr lang="en-CA" dirty="0" smtClean="0"/>
            </a:br>
            <a:r>
              <a:rPr lang="en-CA" dirty="0" smtClean="0"/>
              <a:t>Payment experiences</a:t>
            </a:r>
            <a:br>
              <a:rPr lang="en-CA" dirty="0" smtClean="0"/>
            </a:br>
            <a:r>
              <a:rPr lang="en-CA" dirty="0" smtClean="0"/>
              <a:t>Financial statements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CA" dirty="0" smtClean="0"/>
              <a:t>We support you with: PREDICTIVE INDICATORS</a:t>
            </a:r>
            <a:br>
              <a:rPr lang="en-CA" dirty="0" smtClean="0"/>
            </a:br>
            <a:r>
              <a:rPr lang="en-CA" dirty="0" smtClean="0"/>
              <a:t>The result: You know not only how a business behaves today, but also how it may behave tomorrow—and you can convert that knowledge into opportunity. So you can make critical business decisions with confidence.</a:t>
            </a:r>
            <a:endParaRPr lang="en-CA" sz="10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CA" dirty="0" smtClean="0"/>
              <a:t>We support you with: GLOBAL DATA COLLECTION</a:t>
            </a:r>
            <a:br>
              <a:rPr lang="en-CA" dirty="0" smtClean="0"/>
            </a:br>
            <a:endParaRPr lang="en-CA" dirty="0" smtClean="0"/>
          </a:p>
          <a:p>
            <a:pPr lvl="1" eaLnBrk="1" hangingPunct="1"/>
            <a:r>
              <a:rPr lang="en-CA" dirty="0" smtClean="0"/>
              <a:t>D&amp;B’s Global Data Collection continually collects, integrates, and updates business data from thousands of sources worldwide.</a:t>
            </a:r>
            <a:br>
              <a:rPr lang="en-CA" dirty="0" smtClean="0"/>
            </a:br>
            <a:r>
              <a:rPr lang="en-CA" dirty="0" smtClean="0"/>
              <a:t>We watch how the world is changing and how businesses are defined. </a:t>
            </a:r>
          </a:p>
          <a:p>
            <a:pPr lvl="1" eaLnBrk="1" hangingPunct="1"/>
            <a:r>
              <a:rPr lang="en-CA" dirty="0" smtClean="0"/>
              <a:t>We increase our coverage in a way that ensures we evolve with the world, managing the pace of change by automating and refining our means of collecting data.</a:t>
            </a:r>
            <a:br>
              <a:rPr lang="en-CA" dirty="0" smtClean="0"/>
            </a:br>
            <a:endParaRPr lang="en-CA" dirty="0" smtClean="0"/>
          </a:p>
          <a:p>
            <a:pPr lvl="1" eaLnBrk="1" hangingPunct="1"/>
            <a:r>
              <a:rPr lang="en-CA" dirty="0" smtClean="0"/>
              <a:t>Competitive advantage: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None of D&amp;B’s competitors have the global reach that D&amp;B has. </a:t>
            </a:r>
            <a:br>
              <a:rPr lang="en-US" dirty="0" smtClean="0"/>
            </a:br>
            <a:r>
              <a:rPr lang="en-US" dirty="0" smtClean="0"/>
              <a:t>The D&amp;B name and brand provides us access to information that would be difficult for others to get. </a:t>
            </a:r>
            <a:br>
              <a:rPr lang="en-US" dirty="0" smtClean="0"/>
            </a:br>
            <a:r>
              <a:rPr lang="en-US" dirty="0" smtClean="0"/>
              <a:t>Global Data Collection is our business. </a:t>
            </a:r>
            <a:br>
              <a:rPr lang="en-US" dirty="0" smtClean="0"/>
            </a:br>
            <a:r>
              <a:rPr lang="en-US" dirty="0" smtClean="0"/>
              <a:t>As a D&amp;B customer, you have access to the most complete information available.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CA" dirty="0" smtClean="0"/>
              <a:t>The result: Without having to search, you get the critical information you need to know about virtually any business, anywhere.</a:t>
            </a:r>
            <a:br>
              <a:rPr lang="en-CA" dirty="0" smtClean="0"/>
            </a:br>
            <a:r>
              <a:rPr lang="en-CA" dirty="0" smtClean="0"/>
              <a:t>And since you spend less time searching for the information you need, you can spend more time focusing on what’s important to your business.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CA" dirty="0" smtClean="0"/>
              <a:t>We support you with: ENTITY MATCHING</a:t>
            </a:r>
          </a:p>
          <a:p>
            <a:pPr eaLnBrk="1" hangingPunct="1"/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D&amp;B Entity Matching brings together disparate pieces of data, finds what’s related, and makes the connections for you—</a:t>
            </a:r>
            <a:r>
              <a:rPr lang="en-US" dirty="0" smtClean="0"/>
              <a:t>combining all that data it into a single business, for a complete picture of your customers and prospects.</a:t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Competitive advantage: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None of D&amp;B’s competitors have our patented matching technology—and none of them can apply matching technology to the amount—and quality—of data we can </a:t>
            </a:r>
            <a:br>
              <a:rPr lang="en-CA" dirty="0" smtClean="0"/>
            </a:br>
            <a:r>
              <a:rPr lang="en-CA" dirty="0" smtClean="0"/>
              <a:t>Because of that, we bring you a more comprehensive, more accurate picture of any business</a:t>
            </a:r>
            <a:br>
              <a:rPr lang="en-CA" dirty="0" smtClean="0"/>
            </a:br>
            <a:r>
              <a:rPr lang="en-CA" dirty="0" smtClean="0"/>
              <a:t>And we can do this: </a:t>
            </a:r>
            <a:br>
              <a:rPr lang="en-CA" dirty="0" smtClean="0"/>
            </a:br>
            <a:r>
              <a:rPr lang="en-CA" dirty="0" smtClean="0"/>
              <a:t>Across multiple languages</a:t>
            </a:r>
            <a:br>
              <a:rPr lang="en-CA" dirty="0" smtClean="0"/>
            </a:br>
            <a:r>
              <a:rPr lang="en-CA" dirty="0" smtClean="0"/>
              <a:t>With your own data </a:t>
            </a:r>
            <a:br>
              <a:rPr lang="en-CA" dirty="0" smtClean="0"/>
            </a:br>
            <a:endParaRPr lang="en-CA" dirty="0" smtClean="0"/>
          </a:p>
          <a:p>
            <a:pPr eaLnBrk="1" hangingPunct="1"/>
            <a:r>
              <a:rPr lang="en-CA" dirty="0" smtClean="0"/>
              <a:t>So, as a D&amp;B customer, you’re able to: </a:t>
            </a:r>
            <a:br>
              <a:rPr lang="en-CA" dirty="0" smtClean="0"/>
            </a:br>
            <a:r>
              <a:rPr lang="en-CA" dirty="0" smtClean="0"/>
              <a:t>Better understand your risk exposure or opportunities with any business </a:t>
            </a:r>
            <a:br>
              <a:rPr lang="en-CA" dirty="0" smtClean="0"/>
            </a:br>
            <a:r>
              <a:rPr lang="en-CA" dirty="0" smtClean="0"/>
              <a:t>Find prospects that look like your best customers</a:t>
            </a:r>
            <a:br>
              <a:rPr lang="en-CA" dirty="0" smtClean="0"/>
            </a:br>
            <a:r>
              <a:rPr lang="en-CA" dirty="0" smtClean="0"/>
              <a:t>See the true size of any business you are working with to uncover hidden up-sell and cross-sell opportunities—and hidden risks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CA" dirty="0" smtClean="0"/>
              <a:t>We support you with: ENTITY MATCHING</a:t>
            </a:r>
          </a:p>
          <a:p>
            <a:pPr eaLnBrk="1" hangingPunct="1"/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D&amp;B Entity Matching brings together disparate pieces of data, finds what’s related, and makes the connections for you—</a:t>
            </a:r>
            <a:r>
              <a:rPr lang="en-US" dirty="0" smtClean="0"/>
              <a:t>combining all that data it into a single business, for a complete picture of your customers and prospects.</a:t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Competitive advantage: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None of D&amp;B’s competitors have our patented matching technology—and none of them can apply matching technology to the amount—and quality—of data we can </a:t>
            </a:r>
            <a:br>
              <a:rPr lang="en-CA" dirty="0" smtClean="0"/>
            </a:br>
            <a:r>
              <a:rPr lang="en-CA" dirty="0" smtClean="0"/>
              <a:t>Because of that, we bring you a more comprehensive, more accurate picture of any business</a:t>
            </a:r>
            <a:br>
              <a:rPr lang="en-CA" dirty="0" smtClean="0"/>
            </a:br>
            <a:r>
              <a:rPr lang="en-CA" dirty="0" smtClean="0"/>
              <a:t>And we can do this: </a:t>
            </a:r>
            <a:br>
              <a:rPr lang="en-CA" dirty="0" smtClean="0"/>
            </a:br>
            <a:r>
              <a:rPr lang="en-CA" dirty="0" smtClean="0"/>
              <a:t>Across multiple languages</a:t>
            </a:r>
            <a:br>
              <a:rPr lang="en-CA" dirty="0" smtClean="0"/>
            </a:br>
            <a:r>
              <a:rPr lang="en-CA" dirty="0" smtClean="0"/>
              <a:t>With your own data </a:t>
            </a:r>
            <a:br>
              <a:rPr lang="en-CA" dirty="0" smtClean="0"/>
            </a:br>
            <a:endParaRPr lang="en-CA" dirty="0" smtClean="0"/>
          </a:p>
          <a:p>
            <a:pPr eaLnBrk="1" hangingPunct="1"/>
            <a:r>
              <a:rPr lang="en-CA" dirty="0" smtClean="0"/>
              <a:t>So, as a D&amp;B customer, you’re able to: </a:t>
            </a:r>
            <a:br>
              <a:rPr lang="en-CA" dirty="0" smtClean="0"/>
            </a:br>
            <a:r>
              <a:rPr lang="en-CA" dirty="0" smtClean="0"/>
              <a:t>Better understand your risk exposure or opportunities with any business </a:t>
            </a:r>
            <a:br>
              <a:rPr lang="en-CA" dirty="0" smtClean="0"/>
            </a:br>
            <a:r>
              <a:rPr lang="en-CA" dirty="0" smtClean="0"/>
              <a:t>Find prospects that look like your best customers</a:t>
            </a:r>
            <a:br>
              <a:rPr lang="en-CA" dirty="0" smtClean="0"/>
            </a:br>
            <a:r>
              <a:rPr lang="en-CA" dirty="0" smtClean="0"/>
              <a:t>See the true size of any business you are working with to uncover hidden up-sell and cross-sell opportunities—and hidden risks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CA" dirty="0" smtClean="0"/>
              <a:t>The result: When you look up a company, you learn everything you need to know about any aspect of that business. </a:t>
            </a:r>
            <a:br>
              <a:rPr lang="en-CA" dirty="0" smtClean="0"/>
            </a:br>
            <a:r>
              <a:rPr lang="en-CA" dirty="0" smtClean="0"/>
              <a:t>With that insight, you can manage risk more effectively and find more new business.</a:t>
            </a:r>
          </a:p>
          <a:p>
            <a:pPr eaLnBrk="1" hangingPunct="1"/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And to make things even more relevant, you can match D&amp;B information with your internal data—combining the best of our data with the best of your data to show you everything you need to know about a business, giving you a more comprehensive, more practical view of any business upon which to base critical business decisions.</a:t>
            </a:r>
            <a:br>
              <a:rPr lang="en-CA" dirty="0" smtClean="0"/>
            </a:br>
            <a:r>
              <a:rPr lang="en-CA" dirty="0" smtClean="0"/>
              <a:t>When you understand the characteristics of your best customers, it makes it easier to find more like them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CA" dirty="0" smtClean="0"/>
              <a:t>We support you with:: THE D-U-N-S® NUMBER</a:t>
            </a:r>
            <a:br>
              <a:rPr lang="en-CA" dirty="0" smtClean="0"/>
            </a:br>
            <a:r>
              <a:rPr lang="en-CA" dirty="0" smtClean="0"/>
              <a:t>The engine behind DUNSRight is D&amp;B’s proprietary D-U-N-S Number. It allows us to track a business, and its activities, anywhere in the world, for as long as it exists—and even after it closes, if you need to.</a:t>
            </a:r>
            <a:r>
              <a:rPr lang="en-US" dirty="0" smtClean="0"/>
              <a:t>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Competitive advantage: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None of D&amp;B’s competitors have the D-U-N-S Number. It’s the key to all our capabilities, and to all our products and services. Nobody else can replicate it—and business worldwide depends on it.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CA" dirty="0" smtClean="0"/>
              <a:t>We support you with: THE D-U-N-S® NUMBER</a:t>
            </a:r>
            <a:br>
              <a:rPr lang="en-CA" dirty="0" smtClean="0"/>
            </a:br>
            <a:r>
              <a:rPr lang="en-CA" dirty="0" smtClean="0"/>
              <a:t>The result: You never lose track of a customer, prospect, or supplier, no matter how they change. And if a company is truly new, you know that, too. </a:t>
            </a:r>
            <a:br>
              <a:rPr lang="en-CA" dirty="0" smtClean="0"/>
            </a:br>
            <a:r>
              <a:rPr lang="en-CA" dirty="0" smtClean="0"/>
              <a:t>The D-U-N-S Number can also be used to tag and track your data, so you can see how changes outside your company affect what’s going on inside.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interval_b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" y="304800"/>
            <a:ext cx="851535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Rectangle 5"/>
          <p:cNvGrpSpPr>
            <a:grpSpLocks/>
          </p:cNvGrpSpPr>
          <p:nvPr/>
        </p:nvGrpSpPr>
        <p:grpSpPr bwMode="auto">
          <a:xfrm>
            <a:off x="311150" y="944563"/>
            <a:ext cx="8521700" cy="1768475"/>
            <a:chOff x="196" y="595"/>
            <a:chExt cx="5368" cy="1114"/>
          </a:xfrm>
        </p:grpSpPr>
        <p:pic>
          <p:nvPicPr>
            <p:cNvPr id="6" name="Rectangle 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6" y="595"/>
              <a:ext cx="5368" cy="1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98" y="599"/>
              <a:ext cx="5364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a typeface="Arial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314325" y="5638800"/>
            <a:ext cx="8515350" cy="1588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4325" y="6553200"/>
            <a:ext cx="8515350" cy="1588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5" descr="dnb_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0038" y="5807075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720000" y="951484"/>
            <a:ext cx="7780644" cy="1752600"/>
          </a:xfrm>
          <a:prstGeom prst="rect">
            <a:avLst/>
          </a:prstGeom>
        </p:spPr>
        <p:txBody>
          <a:bodyPr vert="horz" bIns="180000" anchor="b"/>
          <a:lstStyle>
            <a:lvl1pPr algn="l"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720000" y="2970784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720725" y="59213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" y="0"/>
            <a:ext cx="8509000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interval_bg.jpg"/>
          <p:cNvPicPr>
            <a:picLocks noChangeAspect="1"/>
          </p:cNvPicPr>
          <p:nvPr/>
        </p:nvPicPr>
        <p:blipFill>
          <a:blip r:embed="rId3"/>
          <a:srcRect t="6470" b="12938"/>
          <a:stretch>
            <a:fillRect/>
          </a:stretch>
        </p:blipFill>
        <p:spPr bwMode="auto">
          <a:xfrm>
            <a:off x="314325" y="1676400"/>
            <a:ext cx="8515350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2000" y="2133600"/>
            <a:ext cx="7620000" cy="3200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 marL="0" indent="0"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>
                <a:solidFill>
                  <a:schemeClr val="bg1"/>
                </a:solidFill>
              </a:defRPr>
            </a:lvl4pPr>
            <a:lvl5pPr marL="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1200">
                <a:solidFill>
                  <a:srgbClr val="A6A6A6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C98EFAD9-B9CC-445D-B858-767A0AAE0A9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" y="0"/>
            <a:ext cx="8509000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17500" y="1676400"/>
            <a:ext cx="8509000" cy="3505200"/>
          </a:xfrm>
          <a:prstGeom prst="rect">
            <a:avLst/>
          </a:prstGeom>
        </p:spPr>
        <p:txBody>
          <a:bodyPr vert="horz"/>
          <a:lstStyle>
            <a:lvl1pPr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>
              <a:buFont typeface="Arial"/>
              <a:buChar char="•"/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>
              <a:buSzPct val="75000"/>
              <a:buFont typeface="Courier New"/>
              <a:buChar char="o"/>
              <a:defRPr sz="20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>
              <a:buFont typeface="Arial" pitchFamily="34" charset="0"/>
              <a:buChar char="•"/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buFont typeface="Wingdings" charset="2"/>
              <a:buChar char="§"/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17880" y="361436"/>
            <a:ext cx="7530719" cy="1018800"/>
          </a:xfrm>
          <a:prstGeom prst="rect">
            <a:avLst/>
          </a:prstGeom>
        </p:spPr>
        <p:txBody>
          <a:bodyPr vert="horz" anchor="ctr"/>
          <a:lstStyle>
            <a:lvl1pPr algn="l">
              <a:defRPr sz="32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1200">
                <a:solidFill>
                  <a:srgbClr val="A6A6A6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E451845B-3F78-4739-9F73-F177C90DFAE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500" y="6356350"/>
            <a:ext cx="5702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273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A6A6A6"/>
                </a:solidFill>
              </a:defRPr>
            </a:lvl1pPr>
          </a:lstStyle>
          <a:p>
            <a:fld id="{81F01DF7-057B-438F-99D8-C9D01EE3C002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720725" y="950913"/>
            <a:ext cx="7780338" cy="1752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DECIDING WITH CONFIDENCE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6" descr="storyboard_2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968625"/>
            <a:ext cx="74676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CA" sz="2200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D&amp;B’s proprietary D-U-N-S Number: </a:t>
            </a:r>
          </a:p>
          <a:p>
            <a:pPr lvl="1">
              <a:buFont typeface="Arial" charset="0"/>
              <a:buChar char="•"/>
            </a:pPr>
            <a:r>
              <a:rPr lang="en-CA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Track a business, and its activities, anywhere in the world,</a:t>
            </a:r>
            <a:br>
              <a:rPr lang="en-CA" dirty="0" smtClean="0">
                <a:solidFill>
                  <a:srgbClr val="595959"/>
                </a:solidFill>
                <a:latin typeface="Arial" charset="0"/>
                <a:cs typeface="Arial" charset="0"/>
              </a:rPr>
            </a:br>
            <a:r>
              <a:rPr lang="en-CA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for as long as it exists—and even after it closes, if you need to</a:t>
            </a:r>
          </a:p>
          <a:p>
            <a:r>
              <a:rPr lang="en-CA" sz="2200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Your competitive advantage:</a:t>
            </a:r>
          </a:p>
          <a:p>
            <a:pPr lvl="1">
              <a:buFont typeface="Arial" charset="0"/>
              <a:buChar char="•"/>
            </a:pPr>
            <a:r>
              <a:rPr lang="en-CA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See and track any business in a way that nobody else can without access to the capabilities that the D-U-N-S Number enables</a:t>
            </a:r>
          </a:p>
        </p:txBody>
      </p:sp>
      <p:sp>
        <p:nvSpPr>
          <p:cNvPr id="9830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61950"/>
            <a:ext cx="6629400" cy="101758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CA" sz="2400" dirty="0" smtClean="0">
                <a:solidFill>
                  <a:srgbClr val="0C0D6E"/>
                </a:solidFill>
                <a:latin typeface="Arial" charset="0"/>
                <a:cs typeface="Arial" charset="0"/>
              </a:rPr>
              <a:t>Element 3: D-U-N-S Number</a:t>
            </a:r>
          </a:p>
        </p:txBody>
      </p:sp>
      <p:sp>
        <p:nvSpPr>
          <p:cNvPr id="98309" name="Slide Number Placeholder 6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FAD1D4-FFEF-4EA3-AD30-9FBCEE46DA95}" type="slidenum">
              <a:rPr lang="en-US"/>
              <a:pPr/>
              <a:t>10</a:t>
            </a:fld>
            <a:endParaRPr lang="en-US" dirty="0"/>
          </a:p>
        </p:txBody>
      </p:sp>
      <p:pic>
        <p:nvPicPr>
          <p:cNvPr id="98310" name="Picture 3" descr="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00000">
            <a:off x="303213" y="423863"/>
            <a:ext cx="941387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317500" y="1676400"/>
            <a:ext cx="8509000" cy="3505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CA" sz="2200" dirty="0" smtClean="0">
                <a:solidFill>
                  <a:srgbClr val="595959"/>
                </a:solidFill>
                <a:cs typeface="Arial" charset="0"/>
              </a:rPr>
              <a:t>The result: </a:t>
            </a:r>
          </a:p>
          <a:p>
            <a:pPr lvl="1" eaLnBrk="1" hangingPunct="1">
              <a:buFont typeface="Arial" charset="0"/>
              <a:buChar char="•"/>
            </a:pPr>
            <a:r>
              <a:rPr lang="en-CA" sz="2000" dirty="0" smtClean="0">
                <a:solidFill>
                  <a:srgbClr val="595959"/>
                </a:solidFill>
              </a:rPr>
              <a:t>As soon as D&amp;B knows about a change to a business,</a:t>
            </a:r>
            <a:br>
              <a:rPr lang="en-CA" sz="2000" dirty="0" smtClean="0">
                <a:solidFill>
                  <a:srgbClr val="595959"/>
                </a:solidFill>
              </a:rPr>
            </a:br>
            <a:r>
              <a:rPr lang="en-CA" sz="2000" dirty="0" smtClean="0">
                <a:solidFill>
                  <a:srgbClr val="595959"/>
                </a:solidFill>
              </a:rPr>
              <a:t>so do you</a:t>
            </a:r>
          </a:p>
          <a:p>
            <a:pPr lvl="1" eaLnBrk="1" hangingPunct="1">
              <a:buFont typeface="Arial" charset="0"/>
              <a:buChar char="•"/>
            </a:pPr>
            <a:r>
              <a:rPr lang="en-CA" sz="2000" dirty="0" smtClean="0">
                <a:solidFill>
                  <a:srgbClr val="595959"/>
                </a:solidFill>
              </a:rPr>
              <a:t>You don’t lose track of a customer, prospect, or supplier </a:t>
            </a:r>
          </a:p>
          <a:p>
            <a:pPr lvl="1" eaLnBrk="1" hangingPunct="1">
              <a:buFont typeface="Arial" charset="0"/>
              <a:buChar char="•"/>
            </a:pPr>
            <a:r>
              <a:rPr lang="en-CA" sz="2000" dirty="0" smtClean="0">
                <a:solidFill>
                  <a:srgbClr val="595959"/>
                </a:solidFill>
              </a:rPr>
              <a:t>If a company is truly new, you know </a:t>
            </a:r>
          </a:p>
          <a:p>
            <a:pPr lvl="1" eaLnBrk="1" hangingPunct="1">
              <a:buFont typeface="Arial" charset="0"/>
              <a:buChar char="•"/>
            </a:pPr>
            <a:r>
              <a:rPr lang="en-CA" sz="2000" dirty="0" smtClean="0">
                <a:solidFill>
                  <a:srgbClr val="595959"/>
                </a:solidFill>
              </a:rPr>
              <a:t>You can also track your own data using the  D-U-N-S Number</a:t>
            </a: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219200" y="361950"/>
            <a:ext cx="6629400" cy="10175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r>
              <a:rPr lang="en-CA" sz="2400" dirty="0" smtClean="0">
                <a:solidFill>
                  <a:srgbClr val="0C0D6E"/>
                </a:solidFill>
                <a:cs typeface="Arial" charset="0"/>
              </a:rPr>
              <a:t>Element 3: D-U-N-S Number</a:t>
            </a:r>
          </a:p>
        </p:txBody>
      </p:sp>
      <p:pic>
        <p:nvPicPr>
          <p:cNvPr id="100356" name="Picture 3" descr="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0000">
            <a:off x="303213" y="423863"/>
            <a:ext cx="941387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7" name="Slide Number Placeholder 5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2D2CD2-6F95-4291-99F2-DC2C897DF21E}" type="slidenum">
              <a:rPr lang="en-US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5" descr="storyboard_2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71750"/>
            <a:ext cx="9144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219200" y="361950"/>
            <a:ext cx="6629400" cy="10175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r>
              <a:rPr lang="en-CA" sz="2400" dirty="0" smtClean="0">
                <a:solidFill>
                  <a:srgbClr val="0C0D6E"/>
                </a:solidFill>
                <a:cs typeface="Arial" charset="0"/>
              </a:rPr>
              <a:t>Element 4: Corporate Linkage</a:t>
            </a:r>
          </a:p>
        </p:txBody>
      </p:sp>
      <p:pic>
        <p:nvPicPr>
          <p:cNvPr id="102404" name="Picture 4" descr="4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00000">
            <a:off x="279400" y="436563"/>
            <a:ext cx="941388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5" name="Slide Number Placeholder 6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90D7AA-0894-446D-B818-EEDDCEF52956}" type="slidenum">
              <a:rPr lang="en-US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317500" y="1676400"/>
            <a:ext cx="7531100" cy="3505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CA" sz="2200" dirty="0" smtClean="0">
                <a:solidFill>
                  <a:srgbClr val="595959"/>
                </a:solidFill>
                <a:cs typeface="Arial" charset="0"/>
              </a:rPr>
              <a:t>D&amp;B’s Corporate Linkage: </a:t>
            </a:r>
          </a:p>
          <a:p>
            <a:pPr lvl="1" eaLnBrk="1" hangingPunct="1">
              <a:buFont typeface="Arial" charset="0"/>
              <a:buChar char="•"/>
            </a:pPr>
            <a:r>
              <a:rPr lang="en-CA" sz="2000" dirty="0" smtClean="0">
                <a:solidFill>
                  <a:srgbClr val="595959"/>
                </a:solidFill>
                <a:ea typeface="Geneva" charset="0"/>
              </a:rPr>
              <a:t>Recognizes related businesses and maps their relationships for you </a:t>
            </a:r>
          </a:p>
          <a:p>
            <a:pPr lvl="1" eaLnBrk="1" hangingPunct="1">
              <a:buFont typeface="Arial" charset="0"/>
              <a:buChar char="•"/>
            </a:pPr>
            <a:r>
              <a:rPr lang="en-CA" sz="2000" dirty="0" smtClean="0">
                <a:solidFill>
                  <a:srgbClr val="595959"/>
                </a:solidFill>
                <a:ea typeface="Geneva" charset="0"/>
              </a:rPr>
              <a:t>D&amp;B captures Majority &amp; Minority Linkage</a:t>
            </a:r>
            <a:br>
              <a:rPr lang="en-CA" sz="2000" dirty="0" smtClean="0">
                <a:solidFill>
                  <a:srgbClr val="595959"/>
                </a:solidFill>
                <a:ea typeface="Geneva" charset="0"/>
              </a:rPr>
            </a:br>
            <a:endParaRPr lang="en-CA" sz="2000" dirty="0" smtClean="0">
              <a:solidFill>
                <a:srgbClr val="595959"/>
              </a:solidFill>
              <a:ea typeface="Geneva" charset="0"/>
            </a:endParaRPr>
          </a:p>
          <a:p>
            <a:pPr eaLnBrk="1" hangingPunct="1"/>
            <a:r>
              <a:rPr lang="en-CA" sz="2200" dirty="0" smtClean="0">
                <a:solidFill>
                  <a:srgbClr val="595959"/>
                </a:solidFill>
                <a:cs typeface="Arial" charset="0"/>
              </a:rPr>
              <a:t>Your competitive advantage:</a:t>
            </a:r>
          </a:p>
          <a:p>
            <a:pPr lvl="1" eaLnBrk="1" hangingPunct="1">
              <a:buFont typeface="Arial" charset="0"/>
              <a:buChar char="•"/>
            </a:pPr>
            <a:r>
              <a:rPr lang="en-CA" sz="2000" dirty="0" smtClean="0">
                <a:solidFill>
                  <a:srgbClr val="595959"/>
                </a:solidFill>
              </a:rPr>
              <a:t>See relationships you can’t see anywhere else</a:t>
            </a:r>
          </a:p>
          <a:p>
            <a:pPr lvl="1" eaLnBrk="1" hangingPunct="1">
              <a:buFont typeface="Arial" charset="0"/>
              <a:buChar char="•"/>
            </a:pPr>
            <a:r>
              <a:rPr lang="en-CA" sz="2000" dirty="0" smtClean="0">
                <a:solidFill>
                  <a:srgbClr val="595959"/>
                </a:solidFill>
              </a:rPr>
              <a:t>Works for all sizes and types of businesses</a:t>
            </a:r>
          </a:p>
          <a:p>
            <a:pPr lvl="1" eaLnBrk="1" hangingPunct="1">
              <a:buFont typeface="Arial" charset="0"/>
              <a:buChar char="•"/>
            </a:pPr>
            <a:r>
              <a:rPr lang="en-CA" sz="2000" dirty="0" smtClean="0">
                <a:solidFill>
                  <a:srgbClr val="595959"/>
                </a:solidFill>
              </a:rPr>
              <a:t>Covers private and public sectors</a:t>
            </a:r>
          </a:p>
          <a:p>
            <a:pPr lvl="1" eaLnBrk="1" hangingPunct="1">
              <a:buFont typeface="Arial" charset="0"/>
              <a:buChar char="•"/>
            </a:pPr>
            <a:r>
              <a:rPr lang="en-CA" sz="2000" dirty="0" smtClean="0">
                <a:solidFill>
                  <a:srgbClr val="595959"/>
                </a:solidFill>
              </a:rPr>
              <a:t>Works internationally</a:t>
            </a:r>
          </a:p>
          <a:p>
            <a:pPr lvl="1" eaLnBrk="1" hangingPunct="1">
              <a:buFont typeface="Arial" charset="0"/>
              <a:buChar char="•"/>
            </a:pPr>
            <a:r>
              <a:rPr lang="en-CA" sz="2000" dirty="0" smtClean="0">
                <a:solidFill>
                  <a:srgbClr val="595959"/>
                </a:solidFill>
              </a:rPr>
              <a:t>Greater coverage than anyone else—and it’s constantly growing</a:t>
            </a:r>
            <a:endParaRPr lang="en-CA" sz="2400" dirty="0" smtClean="0">
              <a:solidFill>
                <a:srgbClr val="595959"/>
              </a:solidFill>
            </a:endParaRP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219200" y="361950"/>
            <a:ext cx="6629400" cy="10175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r>
              <a:rPr lang="en-CA" sz="2400" dirty="0" smtClean="0">
                <a:solidFill>
                  <a:srgbClr val="0C0D6E"/>
                </a:solidFill>
                <a:cs typeface="Arial" charset="0"/>
              </a:rPr>
              <a:t>Element 4: Corporate Linkage</a:t>
            </a:r>
          </a:p>
        </p:txBody>
      </p:sp>
      <p:pic>
        <p:nvPicPr>
          <p:cNvPr id="104452" name="Picture 3" descr="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0000">
            <a:off x="279400" y="436563"/>
            <a:ext cx="941388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3" name="Slide Number Placeholder 5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A97664-8813-49FD-AD61-A8D43D9DF1B1}" type="slidenum">
              <a:rPr lang="en-US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317500" y="1676400"/>
            <a:ext cx="8509000" cy="3505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CA" sz="2200" dirty="0" smtClean="0">
                <a:solidFill>
                  <a:srgbClr val="595959"/>
                </a:solidFill>
                <a:cs typeface="Arial" charset="0"/>
              </a:rPr>
              <a:t>The result:</a:t>
            </a:r>
          </a:p>
          <a:p>
            <a:pPr lvl="1" eaLnBrk="1" hangingPunct="1">
              <a:buFont typeface="Arial" charset="0"/>
              <a:buChar char="•"/>
            </a:pPr>
            <a:r>
              <a:rPr lang="en-CA" sz="2000" dirty="0" smtClean="0">
                <a:solidFill>
                  <a:srgbClr val="595959"/>
                </a:solidFill>
                <a:ea typeface="Geneva" charset="0"/>
              </a:rPr>
              <a:t>You know who owns what </a:t>
            </a:r>
          </a:p>
          <a:p>
            <a:pPr lvl="1" eaLnBrk="1" hangingPunct="1">
              <a:buFont typeface="Arial" charset="0"/>
              <a:buChar char="•"/>
            </a:pPr>
            <a:r>
              <a:rPr lang="en-CA" sz="2000" dirty="0" smtClean="0">
                <a:solidFill>
                  <a:srgbClr val="595959"/>
                </a:solidFill>
                <a:ea typeface="Geneva" charset="0"/>
              </a:rPr>
              <a:t>You can see hidden up-sell and cross-sell opportunities—both inside and outside your portfolio </a:t>
            </a:r>
          </a:p>
          <a:p>
            <a:pPr lvl="1" eaLnBrk="1" hangingPunct="1">
              <a:buFont typeface="Arial" charset="0"/>
              <a:buChar char="•"/>
            </a:pPr>
            <a:r>
              <a:rPr lang="en-CA" sz="2000" dirty="0" smtClean="0">
                <a:solidFill>
                  <a:srgbClr val="595959"/>
                </a:solidFill>
                <a:ea typeface="Geneva" charset="0"/>
              </a:rPr>
              <a:t>You know when and where to consolidate spending</a:t>
            </a:r>
            <a:endParaRPr lang="en-CA" sz="2400" dirty="0" smtClean="0">
              <a:solidFill>
                <a:srgbClr val="595959"/>
              </a:solidFill>
              <a:ea typeface="Geneva" charset="0"/>
            </a:endParaRPr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219200" y="361950"/>
            <a:ext cx="6629400" cy="10175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r>
              <a:rPr lang="en-CA" sz="2400" dirty="0" smtClean="0">
                <a:solidFill>
                  <a:srgbClr val="0C0D6E"/>
                </a:solidFill>
                <a:cs typeface="Arial" charset="0"/>
              </a:rPr>
              <a:t>Element 4: Corporate Linkage</a:t>
            </a:r>
          </a:p>
        </p:txBody>
      </p:sp>
      <p:pic>
        <p:nvPicPr>
          <p:cNvPr id="106500" name="Picture 3" descr="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0000">
            <a:off x="279400" y="436563"/>
            <a:ext cx="941388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1" name="Slide Number Placeholder 5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C50E22-36FB-4218-95D2-78B66DBB1DDB}" type="slidenum">
              <a:rPr lang="en-US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219200" y="361950"/>
            <a:ext cx="6629400" cy="10175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r>
              <a:rPr lang="en-CA" sz="2400" dirty="0" smtClean="0">
                <a:solidFill>
                  <a:srgbClr val="0C0D6E"/>
                </a:solidFill>
                <a:cs typeface="Arial" charset="0"/>
              </a:rPr>
              <a:t>Element 5: Predictive Indicators</a:t>
            </a:r>
          </a:p>
        </p:txBody>
      </p:sp>
      <p:pic>
        <p:nvPicPr>
          <p:cNvPr id="108547" name="Picture 5" descr="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0000">
            <a:off x="303213" y="455613"/>
            <a:ext cx="941387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8" name="Slide Number Placeholder 6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4F54C6-D22E-43E9-9214-253FCA49E926}" type="slidenum">
              <a:rPr lang="en-US"/>
              <a:pPr/>
              <a:t>15</a:t>
            </a:fld>
            <a:endParaRPr lang="en-US" dirty="0"/>
          </a:p>
        </p:txBody>
      </p:sp>
      <p:pic>
        <p:nvPicPr>
          <p:cNvPr id="108549" name="Picture 5" descr="storyboard_3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71750"/>
            <a:ext cx="9144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317500" y="1676400"/>
            <a:ext cx="7531100" cy="3505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CA" sz="2200" dirty="0" smtClean="0">
                <a:solidFill>
                  <a:srgbClr val="595959"/>
                </a:solidFill>
                <a:cs typeface="Arial" charset="0"/>
              </a:rPr>
              <a:t>D&amp;B’s Predictive Indicators: </a:t>
            </a:r>
          </a:p>
          <a:p>
            <a:pPr lvl="1" eaLnBrk="1" hangingPunct="1">
              <a:buFont typeface="Arial" charset="0"/>
              <a:buChar char="•"/>
            </a:pPr>
            <a:r>
              <a:rPr lang="en-CA" sz="2000" dirty="0" smtClean="0">
                <a:solidFill>
                  <a:srgbClr val="595959"/>
                </a:solidFill>
                <a:ea typeface="Geneva" charset="0"/>
              </a:rPr>
              <a:t>Show you where a business is headed</a:t>
            </a:r>
          </a:p>
          <a:p>
            <a:pPr eaLnBrk="1" hangingPunct="1"/>
            <a:r>
              <a:rPr lang="en-CA" sz="2200" dirty="0" smtClean="0">
                <a:solidFill>
                  <a:srgbClr val="595959"/>
                </a:solidFill>
                <a:cs typeface="Arial" charset="0"/>
              </a:rPr>
              <a:t>Your competitive advantage:</a:t>
            </a:r>
          </a:p>
          <a:p>
            <a:pPr lvl="1" eaLnBrk="1" hangingPunct="1">
              <a:buFont typeface="Arial" charset="0"/>
              <a:buChar char="•"/>
            </a:pPr>
            <a:r>
              <a:rPr lang="en-CA" sz="2000" dirty="0" smtClean="0">
                <a:solidFill>
                  <a:srgbClr val="595959"/>
                </a:solidFill>
              </a:rPr>
              <a:t>Gain insight—and foresight—you can’t get anywhere else </a:t>
            </a:r>
          </a:p>
          <a:p>
            <a:pPr lvl="2" eaLnBrk="1" hangingPunct="1">
              <a:buSzPct val="75000"/>
              <a:buFont typeface="Courier New" charset="-52"/>
              <a:buChar char="o"/>
            </a:pPr>
            <a:r>
              <a:rPr lang="en-CA" sz="2000" dirty="0" smtClean="0">
                <a:solidFill>
                  <a:srgbClr val="595959"/>
                </a:solidFill>
              </a:rPr>
              <a:t>Based on D&amp;B’s: </a:t>
            </a:r>
          </a:p>
          <a:p>
            <a:pPr lvl="3" eaLnBrk="1" hangingPunct="1">
              <a:buFont typeface="Wingdings" pitchFamily="2" charset="2"/>
              <a:buChar char="§"/>
            </a:pPr>
            <a:r>
              <a:rPr lang="en-CA" dirty="0" smtClean="0">
                <a:solidFill>
                  <a:srgbClr val="595959"/>
                </a:solidFill>
              </a:rPr>
              <a:t>Unique capabilities </a:t>
            </a:r>
          </a:p>
          <a:p>
            <a:pPr lvl="3" eaLnBrk="1" hangingPunct="1">
              <a:buFont typeface="Wingdings" pitchFamily="2" charset="2"/>
              <a:buChar char="§"/>
            </a:pPr>
            <a:r>
              <a:rPr lang="en-CA" dirty="0" smtClean="0">
                <a:solidFill>
                  <a:srgbClr val="595959"/>
                </a:solidFill>
              </a:rPr>
              <a:t>Global Database</a:t>
            </a:r>
          </a:p>
          <a:p>
            <a:pPr lvl="3" eaLnBrk="1" hangingPunct="1">
              <a:buFont typeface="Wingdings" pitchFamily="2" charset="2"/>
              <a:buChar char="§"/>
            </a:pPr>
            <a:r>
              <a:rPr lang="en-CA" dirty="0" smtClean="0">
                <a:solidFill>
                  <a:srgbClr val="595959"/>
                </a:solidFill>
              </a:rPr>
              <a:t>Proprietary relationships that capture</a:t>
            </a:r>
            <a:br>
              <a:rPr lang="en-CA" dirty="0" smtClean="0">
                <a:solidFill>
                  <a:srgbClr val="595959"/>
                </a:solidFill>
              </a:rPr>
            </a:br>
            <a:r>
              <a:rPr lang="en-CA" dirty="0" smtClean="0">
                <a:solidFill>
                  <a:srgbClr val="595959"/>
                </a:solidFill>
              </a:rPr>
              <a:t>exclusive information</a:t>
            </a:r>
          </a:p>
          <a:p>
            <a:pPr lvl="2" eaLnBrk="1" hangingPunct="1">
              <a:buSzPct val="75000"/>
              <a:buFont typeface="Courier New" charset="-52"/>
              <a:buChar char="o"/>
            </a:pPr>
            <a:endParaRPr lang="en-CA" sz="2000" dirty="0" smtClean="0">
              <a:solidFill>
                <a:srgbClr val="595959"/>
              </a:solidFill>
            </a:endParaRPr>
          </a:p>
          <a:p>
            <a:pPr lvl="2" eaLnBrk="1" hangingPunct="1">
              <a:buSzPct val="75000"/>
              <a:buFont typeface="Courier New" charset="-52"/>
              <a:buChar char="o"/>
            </a:pPr>
            <a:endParaRPr lang="en-CA" sz="2000" dirty="0" smtClean="0">
              <a:solidFill>
                <a:srgbClr val="595959"/>
              </a:solidFill>
            </a:endParaRPr>
          </a:p>
        </p:txBody>
      </p:sp>
      <p:sp>
        <p:nvSpPr>
          <p:cNvPr id="11059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219200" y="361950"/>
            <a:ext cx="6629400" cy="10175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r>
              <a:rPr lang="en-CA" sz="2400" dirty="0" smtClean="0">
                <a:solidFill>
                  <a:srgbClr val="0C0D6E"/>
                </a:solidFill>
                <a:cs typeface="Arial" charset="0"/>
              </a:rPr>
              <a:t>Element 5: Predictive Indicators</a:t>
            </a:r>
          </a:p>
        </p:txBody>
      </p:sp>
      <p:pic>
        <p:nvPicPr>
          <p:cNvPr id="110596" name="Picture 3" descr="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0000">
            <a:off x="303213" y="455613"/>
            <a:ext cx="941387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7" name="Slide Number Placeholder 5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840FFF-ACCD-4EF8-900C-FEDFA5A4BB4B}" type="slidenum">
              <a:rPr lang="en-US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317500" y="1676400"/>
            <a:ext cx="7302500" cy="3505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CA" sz="2200" dirty="0" smtClean="0">
                <a:solidFill>
                  <a:srgbClr val="595959"/>
                </a:solidFill>
                <a:cs typeface="Arial" charset="0"/>
              </a:rPr>
              <a:t>The result:</a:t>
            </a:r>
          </a:p>
          <a:p>
            <a:pPr lvl="1" eaLnBrk="1" hangingPunct="1">
              <a:buFont typeface="Arial" charset="0"/>
              <a:buChar char="•"/>
            </a:pPr>
            <a:r>
              <a:rPr lang="en-CA" sz="2000" dirty="0" smtClean="0">
                <a:solidFill>
                  <a:srgbClr val="595959"/>
                </a:solidFill>
                <a:cs typeface="Arial" charset="0"/>
              </a:rPr>
              <a:t>You know not only how a business behaves today, but also how it may behave tomorrow—and you can convert that knowledge into opportunity </a:t>
            </a:r>
            <a:endParaRPr lang="en-CA" sz="2400" dirty="0" smtClean="0">
              <a:solidFill>
                <a:srgbClr val="595959"/>
              </a:solidFill>
              <a:cs typeface="Arial" charset="0"/>
            </a:endParaRPr>
          </a:p>
        </p:txBody>
      </p:sp>
      <p:sp>
        <p:nvSpPr>
          <p:cNvPr id="11264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219200" y="361950"/>
            <a:ext cx="6629400" cy="10175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r>
              <a:rPr lang="en-CA" sz="2400" dirty="0" smtClean="0">
                <a:solidFill>
                  <a:srgbClr val="0C0D6E"/>
                </a:solidFill>
                <a:cs typeface="Arial" charset="0"/>
              </a:rPr>
              <a:t>Element 5: Predictive Indicators</a:t>
            </a:r>
          </a:p>
        </p:txBody>
      </p:sp>
      <p:pic>
        <p:nvPicPr>
          <p:cNvPr id="112644" name="Picture 3" descr="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0000">
            <a:off x="303213" y="455613"/>
            <a:ext cx="941387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5" name="Slide Number Placeholder 5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169F63-282B-4DFB-BF7E-EFFF8EE1A6D5}" type="slidenum">
              <a:rPr lang="en-US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D&amp;B Database at a  Glance </a:t>
            </a:r>
            <a:r>
              <a:rPr lang="en-GB" dirty="0" smtClean="0"/>
              <a:t>(Jan 2013)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51845B-3F78-4739-9F73-F177C90DFAE6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526521"/>
              </p:ext>
            </p:extLst>
          </p:nvPr>
        </p:nvGraphicFramePr>
        <p:xfrm>
          <a:off x="-2" y="1844820"/>
          <a:ext cx="9144001" cy="3191980"/>
        </p:xfrm>
        <a:graphic>
          <a:graphicData uri="http://schemas.openxmlformats.org/drawingml/2006/table">
            <a:tbl>
              <a:tblPr/>
              <a:tblGrid>
                <a:gridCol w="1547666"/>
                <a:gridCol w="936104"/>
                <a:gridCol w="144016"/>
                <a:gridCol w="851444"/>
                <a:gridCol w="804740"/>
                <a:gridCol w="113254"/>
                <a:gridCol w="725247"/>
                <a:gridCol w="735048"/>
                <a:gridCol w="82635"/>
                <a:gridCol w="936104"/>
                <a:gridCol w="720080"/>
                <a:gridCol w="87368"/>
                <a:gridCol w="725247"/>
                <a:gridCol w="735048"/>
              </a:tblGrid>
              <a:tr h="21602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latin typeface="Arial"/>
                        </a:rPr>
                        <a:t>Всего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latin typeface="Arial"/>
                        </a:rPr>
                        <a:t>Активные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latin typeface="Arial"/>
                        </a:rPr>
                        <a:t>Полные данные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latin typeface="Arial"/>
                        </a:rPr>
                        <a:t>Связанные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latin typeface="Arial"/>
                        </a:rPr>
                        <a:t>Неявные связи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Arial"/>
                        </a:rPr>
                        <a:t>Всего</a:t>
                      </a:r>
                      <a:endParaRPr lang="en-US" sz="105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Arial"/>
                        </a:rPr>
                        <a:t>Всего</a:t>
                      </a:r>
                      <a:endParaRPr lang="en-US" sz="105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Arial"/>
                        </a:rPr>
                        <a:t>Процент </a:t>
                      </a:r>
                      <a:endParaRPr lang="en-US" sz="105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Arial"/>
                        </a:rPr>
                        <a:t>Всего</a:t>
                      </a:r>
                      <a:endParaRPr lang="en-US" sz="105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Arial"/>
                        </a:rPr>
                        <a:t>Процент </a:t>
                      </a:r>
                      <a:endParaRPr lang="en-US" sz="105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Arial"/>
                        </a:rPr>
                        <a:t>Всего</a:t>
                      </a:r>
                      <a:r>
                        <a:rPr lang="ru-RU" sz="1050" b="1" i="0" u="none" strike="noStrike" baseline="0" dirty="0" smtClean="0">
                          <a:latin typeface="Arial"/>
                        </a:rPr>
                        <a:t> </a:t>
                      </a:r>
                      <a:endParaRPr lang="en-US" sz="105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Arial"/>
                        </a:rPr>
                        <a:t>Процент </a:t>
                      </a:r>
                      <a:endParaRPr lang="en-US" sz="105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Arial"/>
                        </a:rPr>
                        <a:t>Всего</a:t>
                      </a:r>
                      <a:endParaRPr lang="en-US" sz="105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Arial"/>
                        </a:rPr>
                        <a:t>Процент</a:t>
                      </a:r>
                      <a:endParaRPr lang="en-US" sz="105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Arial"/>
                        </a:rPr>
                        <a:t>Компаний</a:t>
                      </a:r>
                      <a:endParaRPr lang="en-US" sz="105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Arial"/>
                        </a:rPr>
                        <a:t>активных</a:t>
                      </a:r>
                      <a:endParaRPr lang="en-US" sz="105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Arial"/>
                        </a:rPr>
                        <a:t>От</a:t>
                      </a:r>
                      <a:endParaRPr lang="en-US" sz="105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Arial"/>
                        </a:rPr>
                        <a:t>Компаний</a:t>
                      </a:r>
                      <a:endParaRPr lang="en-US" sz="105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Arial"/>
                        </a:rPr>
                        <a:t>От</a:t>
                      </a:r>
                      <a:endParaRPr lang="en-US" sz="105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Arial"/>
                        </a:rPr>
                        <a:t>Связанных</a:t>
                      </a:r>
                      <a:r>
                        <a:rPr lang="ru-RU" sz="1050" b="1" i="0" u="none" strike="noStrike" baseline="0" dirty="0" smtClean="0">
                          <a:latin typeface="Arial"/>
                        </a:rPr>
                        <a:t> </a:t>
                      </a:r>
                      <a:r>
                        <a:rPr lang="en-US" sz="1050" b="1" i="0" u="none" strike="noStrike" dirty="0" smtClean="0">
                          <a:latin typeface="Arial"/>
                        </a:rPr>
                        <a:t> </a:t>
                      </a:r>
                      <a:endParaRPr lang="en-US" sz="105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Arial"/>
                        </a:rPr>
                        <a:t>от</a:t>
                      </a:r>
                      <a:endParaRPr lang="en-US" sz="105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Arial"/>
                        </a:rPr>
                        <a:t>неявных</a:t>
                      </a:r>
                      <a:endParaRPr lang="en-US" sz="105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Arial"/>
                        </a:rPr>
                        <a:t>от</a:t>
                      </a:r>
                      <a:endParaRPr lang="en-US" sz="105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latin typeface="Arial"/>
                        </a:rPr>
                        <a:t>Регион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baseline="0" dirty="0" smtClean="0">
                          <a:latin typeface="Arial"/>
                        </a:rPr>
                        <a:t>в </a:t>
                      </a:r>
                      <a:r>
                        <a:rPr lang="en-US" sz="1100" b="1" i="0" u="none" strike="noStrike" baseline="0" dirty="0" smtClean="0">
                          <a:latin typeface="Arial"/>
                        </a:rPr>
                        <a:t>D&amp;B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latin typeface="Arial"/>
                        </a:rPr>
                        <a:t>компаний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latin typeface="Arial"/>
                        </a:rPr>
                        <a:t>Общего</a:t>
                      </a:r>
                      <a:r>
                        <a:rPr lang="ru-RU" sz="1100" b="1" i="0" u="none" strike="noStrike" baseline="0" dirty="0" smtClean="0">
                          <a:latin typeface="Arial"/>
                        </a:rPr>
                        <a:t> числа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latin typeface="Arial"/>
                        </a:rPr>
                        <a:t>С</a:t>
                      </a:r>
                      <a:r>
                        <a:rPr lang="ru-RU" sz="1100" b="1" i="0" u="none" strike="noStrike" baseline="0" dirty="0" smtClean="0">
                          <a:latin typeface="Arial"/>
                        </a:rPr>
                        <a:t> полными данными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latin typeface="Arial"/>
                        </a:rPr>
                        <a:t>Общего</a:t>
                      </a:r>
                      <a:r>
                        <a:rPr lang="ru-RU" sz="1100" b="1" i="0" u="none" strike="noStrike" baseline="0" dirty="0" smtClean="0">
                          <a:latin typeface="Arial"/>
                        </a:rPr>
                        <a:t> числа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latin typeface="Arial"/>
                        </a:rPr>
                        <a:t>компаний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latin typeface="Arial"/>
                        </a:rPr>
                        <a:t>Активных</a:t>
                      </a:r>
                    </a:p>
                    <a:p>
                      <a:pPr algn="ctr" fontAlgn="b"/>
                      <a:r>
                        <a:rPr lang="ru-RU" sz="1100" b="1" i="0" u="none" strike="noStrike" dirty="0" smtClean="0">
                          <a:latin typeface="Arial"/>
                        </a:rPr>
                        <a:t>компаний 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latin typeface="Arial"/>
                        </a:rPr>
                        <a:t>связей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latin typeface="Arial"/>
                        </a:rPr>
                        <a:t>Всех компаний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Африка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2,4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73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815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1,2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,8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latin typeface="Arial"/>
                        </a:rPr>
                        <a:t>49.21%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617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897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latin typeface="Arial"/>
                        </a:rPr>
                        <a:t>2</a:t>
                      </a:r>
                      <a:r>
                        <a:rPr lang="ru-RU" sz="1100" b="1" i="0" u="none" strike="noStrike" dirty="0" smtClean="0">
                          <a:latin typeface="Arial"/>
                        </a:rPr>
                        <a:t>4</a:t>
                      </a:r>
                      <a:r>
                        <a:rPr lang="en-US" sz="1100" b="1" i="0" u="none" strike="noStrike" dirty="0" smtClean="0">
                          <a:latin typeface="Arial"/>
                        </a:rPr>
                        <a:t>.9</a:t>
                      </a:r>
                      <a:r>
                        <a:rPr lang="ru-RU" sz="1100" b="1" i="0" u="none" strike="noStrike" dirty="0" smtClean="0">
                          <a:latin typeface="Arial"/>
                        </a:rPr>
                        <a:t>7</a:t>
                      </a:r>
                      <a:r>
                        <a:rPr lang="en-US" sz="1100" b="1" i="0" u="none" strike="noStrike" dirty="0" smtClean="0">
                          <a:latin typeface="Arial"/>
                        </a:rPr>
                        <a:t>%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660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latin typeface="Arial"/>
                        </a:rPr>
                        <a:t>3.08%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2,940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Arial"/>
                        </a:rPr>
                        <a:t>0.12%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Азия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и Тихий Океан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448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453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064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581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latin typeface="Arial"/>
                        </a:rPr>
                        <a:t>80</a:t>
                      </a:r>
                      <a:r>
                        <a:rPr lang="en-US" sz="1100" b="1" i="0" u="none" strike="noStrike" dirty="0" smtClean="0">
                          <a:latin typeface="Arial"/>
                        </a:rPr>
                        <a:t>.</a:t>
                      </a:r>
                      <a:r>
                        <a:rPr lang="ru-RU" sz="1100" b="1" i="0" u="none" strike="noStrike" dirty="0" smtClean="0">
                          <a:latin typeface="Arial"/>
                        </a:rPr>
                        <a:t>28</a:t>
                      </a:r>
                      <a:r>
                        <a:rPr lang="en-US" sz="1100" b="1" i="0" u="none" strike="noStrike" dirty="0" smtClean="0">
                          <a:latin typeface="Arial"/>
                        </a:rPr>
                        <a:t>%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10,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205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393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latin typeface="Arial"/>
                        </a:rPr>
                        <a:t>29.77%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3,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411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,9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Arial"/>
                        </a:rPr>
                        <a:t>12.06%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106,531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Arial"/>
                        </a:rPr>
                        <a:t>0.30%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Европа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91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908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,7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640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917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latin typeface="Arial"/>
                        </a:rPr>
                        <a:t>6</a:t>
                      </a:r>
                      <a:r>
                        <a:rPr lang="ru-RU" sz="1100" b="1" i="0" u="none" strike="noStrike" dirty="0" smtClean="0">
                          <a:latin typeface="Arial"/>
                        </a:rPr>
                        <a:t>0</a:t>
                      </a:r>
                      <a:r>
                        <a:rPr lang="en-US" sz="1100" b="1" i="0" u="none" strike="noStrike" dirty="0" smtClean="0">
                          <a:latin typeface="Arial"/>
                        </a:rPr>
                        <a:t>.</a:t>
                      </a:r>
                      <a:r>
                        <a:rPr lang="ru-RU" sz="1100" b="1" i="0" u="none" strike="noStrike" dirty="0" smtClean="0">
                          <a:latin typeface="Arial"/>
                        </a:rPr>
                        <a:t>53</a:t>
                      </a:r>
                      <a:r>
                        <a:rPr lang="en-US" sz="1100" b="1" i="0" u="none" strike="noStrike" dirty="0" smtClean="0">
                          <a:latin typeface="Arial"/>
                        </a:rPr>
                        <a:t>%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42,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018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592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latin typeface="Arial"/>
                        </a:rPr>
                        <a:t>48.71%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8,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602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,2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Arial"/>
                        </a:rPr>
                        <a:t>14.70%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2,060,112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Arial"/>
                        </a:rPr>
                        <a:t>2.35%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Ближний Восток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152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406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1,0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56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029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latin typeface="Arial"/>
                        </a:rPr>
                        <a:t>92.75%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358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Arial"/>
                        </a:rPr>
                        <a:t>27.30%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23,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768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Arial"/>
                        </a:rPr>
                        <a:t>2.32%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1,697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Arial"/>
                        </a:rPr>
                        <a:t>0.16%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Латинская Америка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106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040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334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068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latin typeface="Arial"/>
                        </a:rPr>
                        <a:t>88.37%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151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395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Arial"/>
                        </a:rPr>
                        <a:t>47.06%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494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211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Arial"/>
                        </a:rPr>
                        <a:t>8.73%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13,185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Arial"/>
                        </a:rPr>
                        <a:t>0.10%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Северная Америка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71,027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632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31,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323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773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latin typeface="Arial"/>
                        </a:rPr>
                        <a:t>46.12%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22,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124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360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Arial"/>
                        </a:rPr>
                        <a:t>32.24%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3,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102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023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Arial"/>
                        </a:rPr>
                        <a:t>9.47%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932,540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Arial"/>
                        </a:rPr>
                        <a:t>1.35%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288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Всего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,1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051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652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265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latin typeface="Arial"/>
                        </a:rPr>
                        <a:t>6</a:t>
                      </a:r>
                      <a:r>
                        <a:rPr lang="ru-RU" sz="1100" b="1" i="0" u="none" strike="noStrike" dirty="0" smtClean="0">
                          <a:latin typeface="Arial"/>
                        </a:rPr>
                        <a:t>0</a:t>
                      </a:r>
                      <a:r>
                        <a:rPr lang="en-US" sz="1100" b="1" i="0" u="none" strike="noStrike" dirty="0" smtClean="0">
                          <a:latin typeface="Arial"/>
                        </a:rPr>
                        <a:t>.</a:t>
                      </a:r>
                      <a:r>
                        <a:rPr lang="ru-RU" sz="1100" b="1" i="0" u="none" strike="noStrike" dirty="0" smtClean="0">
                          <a:latin typeface="Arial"/>
                        </a:rPr>
                        <a:t>79</a:t>
                      </a:r>
                      <a:r>
                        <a:rPr lang="en-US" sz="1100" b="1" i="0" u="none" strike="noStrike" dirty="0" smtClean="0">
                          <a:latin typeface="Arial"/>
                        </a:rPr>
                        <a:t>%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349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932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latin typeface="Arial"/>
                        </a:rPr>
                        <a:t>3</a:t>
                      </a:r>
                      <a:r>
                        <a:rPr lang="ru-RU" sz="1100" b="1" i="0" u="none" strike="noStrike" dirty="0" smtClean="0">
                          <a:latin typeface="Arial"/>
                        </a:rPr>
                        <a:t>8</a:t>
                      </a:r>
                      <a:r>
                        <a:rPr lang="en-US" sz="1100" b="1" i="0" u="none" strike="noStrike" dirty="0" smtClean="0">
                          <a:latin typeface="Arial"/>
                        </a:rPr>
                        <a:t>.</a:t>
                      </a:r>
                      <a:r>
                        <a:rPr lang="ru-RU" sz="1100" b="1" i="0" u="none" strike="noStrike" dirty="0" smtClean="0">
                          <a:latin typeface="Arial"/>
                        </a:rPr>
                        <a:t>70</a:t>
                      </a:r>
                      <a:r>
                        <a:rPr lang="en-US" sz="1100" b="1" i="0" u="none" strike="noStrike" dirty="0" smtClean="0">
                          <a:latin typeface="Arial"/>
                        </a:rPr>
                        <a:t>%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673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858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latin typeface="Arial"/>
                        </a:rPr>
                        <a:t>12.</a:t>
                      </a:r>
                      <a:r>
                        <a:rPr lang="ru-RU" sz="1100" b="1" i="0" u="none" strike="noStrike" dirty="0" smtClean="0">
                          <a:latin typeface="Arial"/>
                        </a:rPr>
                        <a:t>29</a:t>
                      </a:r>
                      <a:r>
                        <a:rPr lang="en-US" sz="1100" b="1" i="0" u="none" strike="noStrike" dirty="0" smtClean="0">
                          <a:latin typeface="Arial"/>
                        </a:rPr>
                        <a:t>%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3,117,005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latin typeface="Arial"/>
                        </a:rPr>
                        <a:t>1.49%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17500" y="361950"/>
            <a:ext cx="7531100" cy="10175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r>
              <a:rPr lang="en-US" sz="2400" dirty="0" smtClean="0">
                <a:solidFill>
                  <a:srgbClr val="0C0D6E"/>
                </a:solidFill>
                <a:cs typeface="Arial" charset="0"/>
              </a:rPr>
              <a:t>Only D&amp;B has the five essential elements that transform information into quality insight </a:t>
            </a:r>
            <a:endParaRPr lang="en-CA" sz="2400" dirty="0" smtClean="0">
              <a:solidFill>
                <a:srgbClr val="0C0D6E"/>
              </a:solidFill>
              <a:cs typeface="Arial" charset="0"/>
            </a:endParaRPr>
          </a:p>
        </p:txBody>
      </p:sp>
      <p:sp>
        <p:nvSpPr>
          <p:cNvPr id="10245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2733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/>
            <a:fld id="{FDBA0037-5206-4068-997A-7E91190888E6}" type="slidenum">
              <a:rPr lang="en-US" sz="1200">
                <a:solidFill>
                  <a:srgbClr val="595959"/>
                </a:solidFill>
              </a:rPr>
              <a:pPr algn="r"/>
              <a:t>2</a:t>
            </a:fld>
            <a:endParaRPr lang="en-US" sz="1200" dirty="0">
              <a:solidFill>
                <a:srgbClr val="595959"/>
              </a:solidFill>
            </a:endParaRPr>
          </a:p>
        </p:txBody>
      </p:sp>
      <p:sp>
        <p:nvSpPr>
          <p:cNvPr id="24580" name="Rectangle 15"/>
          <p:cNvSpPr>
            <a:spLocks noChangeArrowheads="1"/>
          </p:cNvSpPr>
          <p:nvPr/>
        </p:nvSpPr>
        <p:spPr bwMode="auto">
          <a:xfrm>
            <a:off x="3711575" y="5192713"/>
            <a:ext cx="1698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dirty="0">
                <a:solidFill>
                  <a:srgbClr val="7F7F7F"/>
                </a:solidFill>
              </a:rPr>
              <a:t>DUNSRight</a:t>
            </a:r>
            <a:r>
              <a:rPr lang="en-CA" sz="2000" baseline="30000" dirty="0">
                <a:solidFill>
                  <a:srgbClr val="7F7F7F"/>
                </a:solidFill>
              </a:rPr>
              <a:t>®</a:t>
            </a:r>
            <a:endParaRPr lang="en-US" sz="2000" baseline="30000" dirty="0">
              <a:solidFill>
                <a:srgbClr val="7F7F7F"/>
              </a:solidFill>
            </a:endParaRPr>
          </a:p>
        </p:txBody>
      </p:sp>
      <p:cxnSp>
        <p:nvCxnSpPr>
          <p:cNvPr id="24581" name="AutoShape 21"/>
          <p:cNvCxnSpPr>
            <a:cxnSpLocks noChangeShapeType="1"/>
            <a:stCxn id="24590" idx="2"/>
            <a:endCxn id="24580" idx="0"/>
          </p:cNvCxnSpPr>
          <p:nvPr/>
        </p:nvCxnSpPr>
        <p:spPr bwMode="auto">
          <a:xfrm rot="16200000" flipH="1">
            <a:off x="2873375" y="3505200"/>
            <a:ext cx="274638" cy="31003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7F7F7F"/>
            </a:solidFill>
            <a:miter lim="800000"/>
            <a:headEnd/>
            <a:tailEnd/>
          </a:ln>
        </p:spPr>
      </p:cxnSp>
      <p:cxnSp>
        <p:nvCxnSpPr>
          <p:cNvPr id="24582" name="AutoShape 22"/>
          <p:cNvCxnSpPr>
            <a:cxnSpLocks noChangeShapeType="1"/>
            <a:stCxn id="24591" idx="2"/>
            <a:endCxn id="24580" idx="0"/>
          </p:cNvCxnSpPr>
          <p:nvPr/>
        </p:nvCxnSpPr>
        <p:spPr bwMode="auto">
          <a:xfrm rot="16200000" flipH="1">
            <a:off x="3647282" y="4279106"/>
            <a:ext cx="274638" cy="15525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7F7F7F"/>
            </a:solidFill>
            <a:miter lim="800000"/>
            <a:headEnd/>
            <a:tailEnd/>
          </a:ln>
        </p:spPr>
      </p:cxnSp>
      <p:cxnSp>
        <p:nvCxnSpPr>
          <p:cNvPr id="24583" name="AutoShape 24"/>
          <p:cNvCxnSpPr>
            <a:cxnSpLocks noChangeShapeType="1"/>
            <a:stCxn id="24593" idx="2"/>
            <a:endCxn id="24580" idx="0"/>
          </p:cNvCxnSpPr>
          <p:nvPr/>
        </p:nvCxnSpPr>
        <p:spPr bwMode="auto">
          <a:xfrm rot="5400000">
            <a:off x="5195094" y="4283869"/>
            <a:ext cx="274638" cy="15430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7F7F7F"/>
            </a:solidFill>
            <a:miter lim="800000"/>
            <a:headEnd/>
            <a:tailEnd/>
          </a:ln>
        </p:spPr>
      </p:cxnSp>
      <p:cxnSp>
        <p:nvCxnSpPr>
          <p:cNvPr id="24584" name="AutoShape 25"/>
          <p:cNvCxnSpPr>
            <a:cxnSpLocks noChangeShapeType="1"/>
            <a:stCxn id="24594" idx="2"/>
            <a:endCxn id="24580" idx="0"/>
          </p:cNvCxnSpPr>
          <p:nvPr/>
        </p:nvCxnSpPr>
        <p:spPr bwMode="auto">
          <a:xfrm rot="5400000">
            <a:off x="5969000" y="3509963"/>
            <a:ext cx="274638" cy="30908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7F7F7F"/>
            </a:solidFill>
            <a:miter lim="800000"/>
            <a:headEnd/>
            <a:tailEnd/>
          </a:ln>
        </p:spPr>
      </p:cxnSp>
      <p:pic>
        <p:nvPicPr>
          <p:cNvPr id="24585" name="Picture 19" descr="Worded_Numbers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" y="2362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20" descr="Worded_Numbers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5813" y="2362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21" descr="Worded_Numbers-3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2988" y="2362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23" descr="Worded_Numbers-4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51438" y="2362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24" descr="Worded_Numbers-5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99250" y="2362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0" name="Rectangle 10"/>
          <p:cNvSpPr>
            <a:spLocks noChangeArrowheads="1"/>
          </p:cNvSpPr>
          <p:nvPr/>
        </p:nvSpPr>
        <p:spPr bwMode="auto">
          <a:xfrm>
            <a:off x="812800" y="4268788"/>
            <a:ext cx="12954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400" b="1" dirty="0">
                <a:solidFill>
                  <a:srgbClr val="7F7F7F"/>
                </a:solidFill>
              </a:rPr>
              <a:t>Global Data Collection</a:t>
            </a:r>
          </a:p>
        </p:txBody>
      </p:sp>
      <p:sp>
        <p:nvSpPr>
          <p:cNvPr id="24591" name="Rectangle 11"/>
          <p:cNvSpPr>
            <a:spLocks noChangeArrowheads="1"/>
          </p:cNvSpPr>
          <p:nvPr/>
        </p:nvSpPr>
        <p:spPr bwMode="auto">
          <a:xfrm>
            <a:off x="2360613" y="4268788"/>
            <a:ext cx="12954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400" b="1" dirty="0">
                <a:solidFill>
                  <a:srgbClr val="7F7F7F"/>
                </a:solidFill>
              </a:rPr>
              <a:t>Entity Matching</a:t>
            </a:r>
          </a:p>
        </p:txBody>
      </p:sp>
      <p:sp>
        <p:nvSpPr>
          <p:cNvPr id="24592" name="Rectangle 12"/>
          <p:cNvSpPr>
            <a:spLocks noChangeArrowheads="1"/>
          </p:cNvSpPr>
          <p:nvPr/>
        </p:nvSpPr>
        <p:spPr bwMode="auto">
          <a:xfrm>
            <a:off x="3887788" y="4268788"/>
            <a:ext cx="12954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400" b="1" dirty="0">
                <a:solidFill>
                  <a:srgbClr val="7F7F7F"/>
                </a:solidFill>
              </a:rPr>
              <a:t>D-U-N-S</a:t>
            </a:r>
            <a:r>
              <a:rPr lang="en-US" sz="1400" b="1" baseline="30000" dirty="0">
                <a:solidFill>
                  <a:srgbClr val="7F7F7F"/>
                </a:solidFill>
              </a:rPr>
              <a:t>®</a:t>
            </a:r>
            <a:r>
              <a:rPr lang="en-US" sz="1400" b="1" dirty="0">
                <a:solidFill>
                  <a:srgbClr val="7F7F7F"/>
                </a:solidFill>
              </a:rPr>
              <a:t> Number</a:t>
            </a:r>
          </a:p>
        </p:txBody>
      </p:sp>
      <p:sp>
        <p:nvSpPr>
          <p:cNvPr id="24593" name="Rectangle 13"/>
          <p:cNvSpPr>
            <a:spLocks noChangeArrowheads="1"/>
          </p:cNvSpPr>
          <p:nvPr/>
        </p:nvSpPr>
        <p:spPr bwMode="auto">
          <a:xfrm>
            <a:off x="5456238" y="4268788"/>
            <a:ext cx="12954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400" b="1" dirty="0">
                <a:solidFill>
                  <a:srgbClr val="7F7F7F"/>
                </a:solidFill>
              </a:rPr>
              <a:t>Corporate Linkage</a:t>
            </a:r>
          </a:p>
        </p:txBody>
      </p:sp>
      <p:sp>
        <p:nvSpPr>
          <p:cNvPr id="24594" name="Rectangle 14"/>
          <p:cNvSpPr>
            <a:spLocks noChangeArrowheads="1"/>
          </p:cNvSpPr>
          <p:nvPr/>
        </p:nvSpPr>
        <p:spPr bwMode="auto">
          <a:xfrm>
            <a:off x="7004050" y="4268788"/>
            <a:ext cx="12954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400" b="1" dirty="0">
                <a:solidFill>
                  <a:srgbClr val="7F7F7F"/>
                </a:solidFill>
              </a:rPr>
              <a:t>Predictive Indicators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317500" y="1676400"/>
            <a:ext cx="4025900" cy="448945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CA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For you, that translates into greater </a:t>
            </a:r>
            <a:r>
              <a:rPr lang="en-CA" b="1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coverage</a:t>
            </a:r>
            <a:r>
              <a:rPr lang="en-CA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, more </a:t>
            </a:r>
            <a:r>
              <a:rPr lang="en-CA" b="1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accuracy</a:t>
            </a:r>
            <a:r>
              <a:rPr lang="en-CA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, and better </a:t>
            </a:r>
            <a:r>
              <a:rPr lang="en-CA" b="1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insight </a:t>
            </a:r>
            <a:r>
              <a:rPr lang="en-CA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into the companies and people you do business with.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D&amp;B’s Global Data Strategy is designed to give you better, more relevant insight, so you can make all your business decisions consistently, efficiently, and with confidence: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361950"/>
            <a:ext cx="7531100" cy="101758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>
                <a:solidFill>
                  <a:srgbClr val="0C0D6E"/>
                </a:solidFill>
                <a:latin typeface="Arial" charset="0"/>
                <a:cs typeface="Arial" charset="0"/>
              </a:rPr>
              <a:t>What does that mean to you?</a:t>
            </a:r>
            <a:endParaRPr lang="en-CA" sz="2400" dirty="0" smtClean="0">
              <a:solidFill>
                <a:srgbClr val="0C0D6E"/>
              </a:solidFill>
              <a:latin typeface="Arial" charset="0"/>
              <a:cs typeface="Arial" charset="0"/>
            </a:endParaRPr>
          </a:p>
        </p:txBody>
      </p:sp>
      <p:sp>
        <p:nvSpPr>
          <p:cNvPr id="31748" name="Rectangle 7"/>
          <p:cNvSpPr>
            <a:spLocks noChangeArrowheads="1"/>
          </p:cNvSpPr>
          <p:nvPr/>
        </p:nvSpPr>
        <p:spPr bwMode="auto">
          <a:xfrm>
            <a:off x="5746750" y="2971800"/>
            <a:ext cx="3001963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r>
              <a:rPr lang="en-US" sz="1500" dirty="0">
                <a:solidFill>
                  <a:srgbClr val="7F7F7F"/>
                </a:solidFill>
              </a:rPr>
              <a:t>Expanded small-business insight: Know how to grow your business in the small-business market.</a:t>
            </a:r>
          </a:p>
        </p:txBody>
      </p:sp>
      <p:sp>
        <p:nvSpPr>
          <p:cNvPr id="31749" name="Rectangle 8"/>
          <p:cNvSpPr>
            <a:spLocks noChangeArrowheads="1"/>
          </p:cNvSpPr>
          <p:nvPr/>
        </p:nvSpPr>
        <p:spPr bwMode="auto">
          <a:xfrm>
            <a:off x="5638800" y="4157663"/>
            <a:ext cx="30019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r>
              <a:rPr lang="en-US" sz="1500" dirty="0">
                <a:solidFill>
                  <a:srgbClr val="7F7F7F"/>
                </a:solidFill>
              </a:rPr>
              <a:t>Broader insight: Know more about your risks and opportunities when doing business globally</a:t>
            </a:r>
          </a:p>
        </p:txBody>
      </p:sp>
      <p:sp>
        <p:nvSpPr>
          <p:cNvPr id="31750" name="Rectangle 9"/>
          <p:cNvSpPr>
            <a:spLocks noChangeArrowheads="1"/>
          </p:cNvSpPr>
          <p:nvPr/>
        </p:nvSpPr>
        <p:spPr bwMode="auto">
          <a:xfrm>
            <a:off x="5867400" y="5500688"/>
            <a:ext cx="300196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r>
              <a:rPr lang="en-US" sz="1500" dirty="0">
                <a:solidFill>
                  <a:srgbClr val="7F7F7F"/>
                </a:solidFill>
              </a:rPr>
              <a:t>Access to rest-of-world insight: </a:t>
            </a:r>
          </a:p>
          <a:p>
            <a:r>
              <a:rPr lang="en-US" sz="1500" dirty="0">
                <a:solidFill>
                  <a:srgbClr val="7F7F7F"/>
                </a:solidFill>
              </a:rPr>
              <a:t>Supplement what you can learn from D&amp;B with relevant data from outside sources.</a:t>
            </a:r>
          </a:p>
        </p:txBody>
      </p:sp>
      <p:sp>
        <p:nvSpPr>
          <p:cNvPr id="31751" name="Slide Number Placeholder 15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D82CE0-ED81-443B-9A91-5A4317A8E339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1752" name="Rectangle 7"/>
          <p:cNvSpPr>
            <a:spLocks noChangeArrowheads="1"/>
          </p:cNvSpPr>
          <p:nvPr/>
        </p:nvSpPr>
        <p:spPr bwMode="auto">
          <a:xfrm>
            <a:off x="5651500" y="1565275"/>
            <a:ext cx="30019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r>
              <a:rPr lang="en-US" sz="1500" dirty="0">
                <a:solidFill>
                  <a:srgbClr val="7F7F7F"/>
                </a:solidFill>
              </a:rPr>
              <a:t>Deeper insight: Know more about the companies you do business with—and where they’re headed.</a:t>
            </a:r>
          </a:p>
        </p:txBody>
      </p:sp>
      <p:pic>
        <p:nvPicPr>
          <p:cNvPr id="31753" name="Picture 12" descr="deeper_insight_ic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5288" y="1233488"/>
            <a:ext cx="1738312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5" descr="small_busines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5288" y="2501900"/>
            <a:ext cx="1738312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6" descr="broader_insight_icon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5288" y="3762375"/>
            <a:ext cx="1738312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7" descr="rest_of_world_icon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5288" y="5073650"/>
            <a:ext cx="1738312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5" descr="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0000">
            <a:off x="277813" y="422275"/>
            <a:ext cx="941387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317500" y="1676400"/>
            <a:ext cx="7912100" cy="3505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CA" sz="2200" dirty="0" smtClean="0">
                <a:solidFill>
                  <a:srgbClr val="595959"/>
                </a:solidFill>
                <a:cs typeface="Arial" charset="0"/>
              </a:rPr>
              <a:t>D&amp;B’s Global Data Collection: </a:t>
            </a:r>
          </a:p>
          <a:p>
            <a:pPr lvl="1" eaLnBrk="1" hangingPunct="1">
              <a:buFont typeface="Arial" charset="0"/>
              <a:buChar char="•"/>
            </a:pPr>
            <a:r>
              <a:rPr lang="en-CA" sz="2000" dirty="0" smtClean="0">
                <a:solidFill>
                  <a:srgbClr val="595959"/>
                </a:solidFill>
              </a:rPr>
              <a:t>Collects, integrates, and updates data from thousands</a:t>
            </a:r>
            <a:br>
              <a:rPr lang="en-CA" sz="2000" dirty="0" smtClean="0">
                <a:solidFill>
                  <a:srgbClr val="595959"/>
                </a:solidFill>
              </a:rPr>
            </a:br>
            <a:r>
              <a:rPr lang="en-CA" sz="2000" dirty="0" smtClean="0">
                <a:solidFill>
                  <a:srgbClr val="595959"/>
                </a:solidFill>
              </a:rPr>
              <a:t>of sources </a:t>
            </a:r>
          </a:p>
          <a:p>
            <a:pPr lvl="2" eaLnBrk="1" hangingPunct="1">
              <a:buSzPct val="75000"/>
              <a:buFont typeface="Courier New" charset="-52"/>
              <a:buChar char="o"/>
            </a:pPr>
            <a:r>
              <a:rPr lang="en-CA" sz="2000" dirty="0" smtClean="0">
                <a:solidFill>
                  <a:srgbClr val="595959"/>
                </a:solidFill>
              </a:rPr>
              <a:t>Constantly increasing coverage</a:t>
            </a:r>
          </a:p>
          <a:p>
            <a:pPr lvl="2" eaLnBrk="1" hangingPunct="1">
              <a:buSzPct val="75000"/>
              <a:buFont typeface="Courier New" charset="-52"/>
              <a:buChar char="o"/>
            </a:pPr>
            <a:r>
              <a:rPr lang="en-CA" sz="2000" dirty="0" smtClean="0">
                <a:solidFill>
                  <a:srgbClr val="595959"/>
                </a:solidFill>
              </a:rPr>
              <a:t>Automating and refining data collection</a:t>
            </a:r>
            <a:br>
              <a:rPr lang="en-CA" sz="2000" dirty="0" smtClean="0">
                <a:solidFill>
                  <a:srgbClr val="595959"/>
                </a:solidFill>
              </a:rPr>
            </a:br>
            <a:endParaRPr lang="en-CA" sz="2000" dirty="0" smtClean="0">
              <a:solidFill>
                <a:srgbClr val="595959"/>
              </a:solidFill>
            </a:endParaRPr>
          </a:p>
          <a:p>
            <a:pPr eaLnBrk="1" hangingPunct="1"/>
            <a:r>
              <a:rPr lang="en-US" sz="2200" dirty="0" smtClean="0">
                <a:solidFill>
                  <a:srgbClr val="595959"/>
                </a:solidFill>
                <a:cs typeface="Arial" charset="0"/>
              </a:rPr>
              <a:t>Your competitive advantage: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dirty="0" smtClean="0">
                <a:solidFill>
                  <a:srgbClr val="595959"/>
                </a:solidFill>
              </a:rPr>
              <a:t>Global reach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dirty="0" smtClean="0">
                <a:solidFill>
                  <a:srgbClr val="595959"/>
                </a:solidFill>
              </a:rPr>
              <a:t>Access to critical information</a:t>
            </a:r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219200" y="361950"/>
            <a:ext cx="6629400" cy="10175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r>
              <a:rPr lang="en-CA" sz="2400" dirty="0" smtClean="0">
                <a:solidFill>
                  <a:srgbClr val="0C0D6E"/>
                </a:solidFill>
                <a:cs typeface="Arial" charset="0"/>
              </a:rPr>
              <a:t>Element 1: Global Data Collection</a:t>
            </a:r>
          </a:p>
        </p:txBody>
      </p:sp>
      <p:sp>
        <p:nvSpPr>
          <p:cNvPr id="87045" name="Slide Number Placeholder 5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6F1B8B-5961-484B-98C9-3C96FEEC9D1D}" type="slidenum">
              <a:rPr lang="en-US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317500" y="1676400"/>
            <a:ext cx="7531100" cy="3505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CA" sz="2200" dirty="0" smtClean="0">
                <a:solidFill>
                  <a:srgbClr val="595959"/>
                </a:solidFill>
                <a:cs typeface="Arial" charset="0"/>
              </a:rPr>
              <a:t>The result: </a:t>
            </a:r>
          </a:p>
          <a:p>
            <a:pPr lvl="1" eaLnBrk="1" hangingPunct="1">
              <a:buFont typeface="Arial" charset="0"/>
              <a:buChar char="•"/>
            </a:pPr>
            <a:r>
              <a:rPr lang="en-CA" sz="2000" dirty="0" smtClean="0">
                <a:solidFill>
                  <a:srgbClr val="595959"/>
                </a:solidFill>
                <a:ea typeface="Geneva" charset="0"/>
              </a:rPr>
              <a:t>You get a world of information, all in one place </a:t>
            </a:r>
          </a:p>
          <a:p>
            <a:pPr lvl="2" eaLnBrk="1" hangingPunct="1">
              <a:buSzPct val="75000"/>
              <a:buFont typeface="Courier New" charset="-52"/>
              <a:buChar char="o"/>
            </a:pPr>
            <a:r>
              <a:rPr lang="en-CA" sz="2000" dirty="0" smtClean="0">
                <a:solidFill>
                  <a:srgbClr val="595959"/>
                </a:solidFill>
                <a:ea typeface="Geneva" charset="0"/>
              </a:rPr>
              <a:t>So, without having to search, you get the critical information you need to know about virtually any business, anywhere</a:t>
            </a:r>
          </a:p>
          <a:p>
            <a:pPr lvl="2" eaLnBrk="1" hangingPunct="1">
              <a:buSzPct val="75000"/>
              <a:buFont typeface="Courier New" charset="-52"/>
              <a:buChar char="o"/>
            </a:pPr>
            <a:r>
              <a:rPr lang="en-CA" sz="2000" dirty="0" smtClean="0">
                <a:solidFill>
                  <a:srgbClr val="595959"/>
                </a:solidFill>
                <a:ea typeface="Geneva" charset="0"/>
              </a:rPr>
              <a:t>So you can spend more time focusing on what’s important to your business </a:t>
            </a: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219200" y="361950"/>
            <a:ext cx="6629400" cy="10175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r>
              <a:rPr lang="en-CA" sz="2400" dirty="0" smtClean="0">
                <a:solidFill>
                  <a:srgbClr val="0C0D6E"/>
                </a:solidFill>
                <a:cs typeface="Arial" charset="0"/>
              </a:rPr>
              <a:t>Element 1: Global Data Collection</a:t>
            </a:r>
          </a:p>
        </p:txBody>
      </p:sp>
      <p:pic>
        <p:nvPicPr>
          <p:cNvPr id="89092" name="Picture 5" descr="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0000">
            <a:off x="277813" y="422275"/>
            <a:ext cx="941387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3" name="Slide Number Placeholder 5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D21ECF-DD46-4E51-A3CA-68EFD096A7A1}" type="slidenum">
              <a:rPr lang="en-US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6" descr="storyboard_1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71750"/>
            <a:ext cx="9144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219200" y="361950"/>
            <a:ext cx="6629400" cy="10175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r>
              <a:rPr lang="en-CA" sz="2400" dirty="0" smtClean="0">
                <a:solidFill>
                  <a:srgbClr val="0C0D6E"/>
                </a:solidFill>
                <a:cs typeface="Arial" charset="0"/>
              </a:rPr>
              <a:t>Element 2: Entity Matching</a:t>
            </a:r>
          </a:p>
        </p:txBody>
      </p:sp>
      <p:sp>
        <p:nvSpPr>
          <p:cNvPr id="91140" name="Rectangle 72"/>
          <p:cNvSpPr>
            <a:spLocks noGrp="1" noChangeArrowheads="1"/>
          </p:cNvSpPr>
          <p:nvPr/>
        </p:nvSpPr>
        <p:spPr bwMode="black">
          <a:xfrm>
            <a:off x="228600" y="3048000"/>
            <a:ext cx="309721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0975" lvl="1">
              <a:lnSpc>
                <a:spcPct val="90000"/>
              </a:lnSpc>
              <a:spcBef>
                <a:spcPct val="25000"/>
              </a:spcBef>
            </a:pPr>
            <a:endParaRPr lang="en-US" sz="1400" dirty="0"/>
          </a:p>
        </p:txBody>
      </p:sp>
      <p:pic>
        <p:nvPicPr>
          <p:cNvPr id="91141" name="Picture 5" descr="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00000">
            <a:off x="303213" y="436563"/>
            <a:ext cx="941387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2" name="Slide Number Placeholder 7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FE1AF7-728B-43E8-8DA9-D87B00D91863}" type="slidenum">
              <a:rPr lang="en-US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317500" y="1676400"/>
            <a:ext cx="8509000" cy="3505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CA" sz="2200" dirty="0" smtClean="0">
                <a:solidFill>
                  <a:srgbClr val="595959"/>
                </a:solidFill>
                <a:cs typeface="Arial" charset="0"/>
              </a:rPr>
              <a:t>D&amp;B’s Entity Matching: </a:t>
            </a:r>
          </a:p>
          <a:p>
            <a:pPr lvl="1" eaLnBrk="1" hangingPunct="1">
              <a:buFont typeface="Arial" charset="0"/>
              <a:buChar char="•"/>
            </a:pPr>
            <a:r>
              <a:rPr lang="en-CA" sz="2000" dirty="0" smtClean="0">
                <a:solidFill>
                  <a:srgbClr val="595959"/>
                </a:solidFill>
              </a:rPr>
              <a:t>Brings together disparate pieces of data</a:t>
            </a:r>
          </a:p>
          <a:p>
            <a:pPr lvl="1" eaLnBrk="1" hangingPunct="1">
              <a:buFont typeface="Arial" charset="0"/>
              <a:buChar char="•"/>
            </a:pPr>
            <a:r>
              <a:rPr lang="en-CA" sz="2000" dirty="0" smtClean="0">
                <a:solidFill>
                  <a:srgbClr val="595959"/>
                </a:solidFill>
              </a:rPr>
              <a:t>Finds what’s related—what matches—and pulls it together</a:t>
            </a:r>
          </a:p>
          <a:p>
            <a:pPr lvl="1" eaLnBrk="1" hangingPunct="1">
              <a:buFont typeface="Arial" charset="0"/>
              <a:buChar char="•"/>
            </a:pPr>
            <a:r>
              <a:rPr lang="en-CA" sz="2000" dirty="0" smtClean="0">
                <a:solidFill>
                  <a:srgbClr val="595959"/>
                </a:solidFill>
              </a:rPr>
              <a:t>Makes connections for you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dirty="0" smtClean="0">
                <a:solidFill>
                  <a:srgbClr val="595959"/>
                </a:solidFill>
              </a:rPr>
              <a:t>Combines all that data into a single view of any business</a:t>
            </a:r>
            <a:br>
              <a:rPr lang="en-US" sz="2000" dirty="0" smtClean="0">
                <a:solidFill>
                  <a:srgbClr val="595959"/>
                </a:solidFill>
              </a:rPr>
            </a:br>
            <a:endParaRPr lang="en-US" sz="2000" dirty="0" smtClean="0">
              <a:solidFill>
                <a:srgbClr val="595959"/>
              </a:solidFill>
            </a:endParaRPr>
          </a:p>
          <a:p>
            <a:pPr eaLnBrk="1" hangingPunct="1"/>
            <a:r>
              <a:rPr lang="en-CA" sz="2200" dirty="0" smtClean="0">
                <a:solidFill>
                  <a:srgbClr val="595959"/>
                </a:solidFill>
                <a:cs typeface="Arial" charset="0"/>
              </a:rPr>
              <a:t>Your competitive advantage:</a:t>
            </a:r>
          </a:p>
          <a:p>
            <a:pPr lvl="1" eaLnBrk="1" hangingPunct="1">
              <a:buFont typeface="Arial" charset="0"/>
              <a:buChar char="•"/>
            </a:pPr>
            <a:r>
              <a:rPr lang="en-CA" sz="2000" dirty="0" smtClean="0">
                <a:solidFill>
                  <a:srgbClr val="595959"/>
                </a:solidFill>
              </a:rPr>
              <a:t>Unique matching technology</a:t>
            </a:r>
          </a:p>
          <a:p>
            <a:pPr lvl="1" eaLnBrk="1" hangingPunct="1">
              <a:buFont typeface="Arial" charset="0"/>
              <a:buChar char="•"/>
            </a:pPr>
            <a:r>
              <a:rPr lang="en-CA" sz="2000" dirty="0" smtClean="0">
                <a:solidFill>
                  <a:srgbClr val="595959"/>
                </a:solidFill>
              </a:rPr>
              <a:t>Applied to more, better data—the D&amp;B Global Database</a:t>
            </a:r>
          </a:p>
          <a:p>
            <a:pPr lvl="1" eaLnBrk="1" hangingPunct="1">
              <a:buFont typeface="Arial" charset="0"/>
              <a:buChar char="•"/>
            </a:pPr>
            <a:r>
              <a:rPr lang="en-CA" sz="2000" dirty="0" smtClean="0">
                <a:solidFill>
                  <a:srgbClr val="595959"/>
                </a:solidFill>
              </a:rPr>
              <a:t>Works across multiple languages</a:t>
            </a:r>
          </a:p>
          <a:p>
            <a:pPr lvl="1" eaLnBrk="1" hangingPunct="1">
              <a:buFont typeface="Arial" charset="0"/>
              <a:buChar char="•"/>
            </a:pPr>
            <a:r>
              <a:rPr lang="en-CA" sz="2000" dirty="0" smtClean="0">
                <a:solidFill>
                  <a:srgbClr val="595959"/>
                </a:solidFill>
              </a:rPr>
              <a:t>Works with your internal data</a:t>
            </a:r>
            <a:br>
              <a:rPr lang="en-CA" sz="2000" dirty="0" smtClean="0">
                <a:solidFill>
                  <a:srgbClr val="595959"/>
                </a:solidFill>
              </a:rPr>
            </a:br>
            <a:endParaRPr lang="en-CA" sz="2000" dirty="0" smtClean="0">
              <a:solidFill>
                <a:srgbClr val="595959"/>
              </a:solidFill>
            </a:endParaRP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219200" y="361950"/>
            <a:ext cx="6629400" cy="10175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r>
              <a:rPr lang="en-CA" sz="2400" dirty="0" smtClean="0">
                <a:solidFill>
                  <a:srgbClr val="0C0D6E"/>
                </a:solidFill>
                <a:cs typeface="Arial" charset="0"/>
              </a:rPr>
              <a:t>Element 2: Entity Matching</a:t>
            </a:r>
          </a:p>
        </p:txBody>
      </p:sp>
      <p:sp>
        <p:nvSpPr>
          <p:cNvPr id="93188" name="Rectangle 72"/>
          <p:cNvSpPr>
            <a:spLocks noGrp="1" noChangeArrowheads="1"/>
          </p:cNvSpPr>
          <p:nvPr/>
        </p:nvSpPr>
        <p:spPr bwMode="black">
          <a:xfrm>
            <a:off x="228600" y="3048000"/>
            <a:ext cx="309721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0975" lvl="1">
              <a:lnSpc>
                <a:spcPct val="90000"/>
              </a:lnSpc>
              <a:spcBef>
                <a:spcPct val="25000"/>
              </a:spcBef>
            </a:pPr>
            <a:endParaRPr lang="en-US" sz="1400" dirty="0"/>
          </a:p>
        </p:txBody>
      </p:sp>
      <p:pic>
        <p:nvPicPr>
          <p:cNvPr id="93189" name="Picture 11" descr="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0000">
            <a:off x="303213" y="436563"/>
            <a:ext cx="941387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0" name="Slide Number Placeholder 6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983839-05DD-4F6B-91A1-63922EE65E5C}" type="slidenum">
              <a:rPr lang="en-US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3"/>
          <p:cNvSpPr>
            <a:spLocks noGrp="1"/>
          </p:cNvSpPr>
          <p:nvPr>
            <p:ph type="title" idx="4294967295"/>
          </p:nvPr>
        </p:nvSpPr>
        <p:spPr bwMode="auto">
          <a:xfrm>
            <a:off x="1219200" y="361950"/>
            <a:ext cx="6629400" cy="10175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r>
              <a:rPr lang="en-CA" sz="2400" dirty="0" smtClean="0">
                <a:solidFill>
                  <a:srgbClr val="0C0D6E"/>
                </a:solidFill>
                <a:cs typeface="Arial" charset="0"/>
              </a:rPr>
              <a:t>Element 2: Entity Matching</a:t>
            </a:r>
            <a:endParaRPr lang="en-US" sz="2400" dirty="0" smtClean="0">
              <a:solidFill>
                <a:srgbClr val="0C0D6E"/>
              </a:solidFill>
              <a:cs typeface="Arial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219200" y="1873250"/>
            <a:ext cx="7010400" cy="4070350"/>
            <a:chOff x="1219200" y="1873250"/>
            <a:chExt cx="5184775" cy="3188951"/>
          </a:xfrm>
        </p:grpSpPr>
        <p:sp>
          <p:nvSpPr>
            <p:cNvPr id="95238" name="Rectangle 24"/>
            <p:cNvSpPr>
              <a:spLocks noChangeArrowheads="1"/>
            </p:cNvSpPr>
            <p:nvPr/>
          </p:nvSpPr>
          <p:spPr bwMode="auto">
            <a:xfrm>
              <a:off x="1219200" y="1881188"/>
              <a:ext cx="1871663" cy="793720"/>
            </a:xfrm>
            <a:prstGeom prst="rect">
              <a:avLst/>
            </a:prstGeom>
            <a:solidFill>
              <a:srgbClr val="EAEAEA"/>
            </a:solidFill>
            <a:ln w="254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1200" dirty="0"/>
                <a:t>A.B.C.</a:t>
              </a:r>
            </a:p>
            <a:p>
              <a:r>
                <a:rPr lang="en-US" sz="1200" dirty="0"/>
                <a:t>123 Elm St.</a:t>
              </a:r>
            </a:p>
            <a:p>
              <a:r>
                <a:rPr lang="en-US" sz="1200" dirty="0"/>
                <a:t>Bethlehem, PA 18025</a:t>
              </a:r>
            </a:p>
            <a:p>
              <a:r>
                <a:rPr lang="en-US" sz="1200" dirty="0"/>
                <a:t>(SIC) 5411-02</a:t>
              </a:r>
            </a:p>
            <a:p>
              <a:r>
                <a:rPr lang="en-US" sz="1200" b="1" dirty="0"/>
                <a:t>Chuck Smith</a:t>
              </a:r>
              <a:r>
                <a:rPr lang="en-US" sz="1200" dirty="0"/>
                <a:t>, President</a:t>
              </a:r>
            </a:p>
          </p:txBody>
        </p:sp>
        <p:sp>
          <p:nvSpPr>
            <p:cNvPr id="95239" name="Rectangle 25"/>
            <p:cNvSpPr>
              <a:spLocks noChangeArrowheads="1"/>
            </p:cNvSpPr>
            <p:nvPr/>
          </p:nvSpPr>
          <p:spPr bwMode="auto">
            <a:xfrm>
              <a:off x="1268413" y="4847193"/>
              <a:ext cx="1800225" cy="21500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en-US" sz="1200" b="1" dirty="0"/>
                <a:t>Multiple unmatched records</a:t>
              </a:r>
            </a:p>
          </p:txBody>
        </p:sp>
        <p:sp>
          <p:nvSpPr>
            <p:cNvPr id="95240" name="Rectangle 26"/>
            <p:cNvSpPr>
              <a:spLocks noChangeArrowheads="1"/>
            </p:cNvSpPr>
            <p:nvPr/>
          </p:nvSpPr>
          <p:spPr bwMode="auto">
            <a:xfrm>
              <a:off x="1219200" y="2817813"/>
              <a:ext cx="1871663" cy="938399"/>
            </a:xfrm>
            <a:prstGeom prst="rect">
              <a:avLst/>
            </a:prstGeom>
            <a:solidFill>
              <a:srgbClr val="EAEAEA"/>
            </a:solidFill>
            <a:ln w="254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1200" dirty="0"/>
                <a:t>Alpha Plastics</a:t>
              </a:r>
            </a:p>
            <a:p>
              <a:r>
                <a:rPr lang="en-US" sz="1200" dirty="0"/>
                <a:t>P.O. Box 111</a:t>
              </a:r>
            </a:p>
            <a:p>
              <a:r>
                <a:rPr lang="en-US" sz="1200" dirty="0"/>
                <a:t>Bethlehem, PA 18055</a:t>
              </a:r>
            </a:p>
            <a:p>
              <a:r>
                <a:rPr lang="en-US" sz="1200" dirty="0"/>
                <a:t>(SIC) 5411-02</a:t>
              </a:r>
            </a:p>
            <a:p>
              <a:r>
                <a:rPr lang="en-US" sz="1200" b="1" dirty="0"/>
                <a:t>Chuck Smith</a:t>
              </a:r>
              <a:r>
                <a:rPr lang="en-US" sz="1200" dirty="0"/>
                <a:t>, President</a:t>
              </a:r>
            </a:p>
            <a:p>
              <a:r>
                <a:rPr lang="en-US" sz="1200" dirty="0"/>
                <a:t>610 882-7600</a:t>
              </a:r>
            </a:p>
          </p:txBody>
        </p:sp>
        <p:sp>
          <p:nvSpPr>
            <p:cNvPr id="95241" name="Rectangle 27"/>
            <p:cNvSpPr>
              <a:spLocks noChangeArrowheads="1"/>
            </p:cNvSpPr>
            <p:nvPr/>
          </p:nvSpPr>
          <p:spPr bwMode="auto">
            <a:xfrm>
              <a:off x="1219200" y="3897313"/>
              <a:ext cx="1871663" cy="793720"/>
            </a:xfrm>
            <a:prstGeom prst="rect">
              <a:avLst/>
            </a:prstGeom>
            <a:solidFill>
              <a:srgbClr val="EAEAEA"/>
            </a:solidFill>
            <a:ln w="254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1200" b="1" dirty="0"/>
                <a:t>Charles Smith</a:t>
              </a:r>
              <a:r>
                <a:rPr lang="en-US" sz="1200" dirty="0"/>
                <a:t> </a:t>
              </a:r>
            </a:p>
            <a:p>
              <a:r>
                <a:rPr lang="en-US" sz="1200" dirty="0"/>
                <a:t>123 Elm St.</a:t>
              </a:r>
            </a:p>
            <a:p>
              <a:r>
                <a:rPr lang="en-US" sz="1200" dirty="0"/>
                <a:t>Bethlehem, PA 18025</a:t>
              </a:r>
            </a:p>
            <a:p>
              <a:r>
                <a:rPr lang="en-US" sz="1200" dirty="0"/>
                <a:t>(SIC) 5541-99</a:t>
              </a:r>
            </a:p>
            <a:p>
              <a:r>
                <a:rPr lang="en-US" sz="1200" dirty="0"/>
                <a:t>215 882-7600</a:t>
              </a:r>
            </a:p>
          </p:txBody>
        </p:sp>
        <p:sp>
          <p:nvSpPr>
            <p:cNvPr id="95242" name="Rectangle 28"/>
            <p:cNvSpPr>
              <a:spLocks noChangeArrowheads="1"/>
            </p:cNvSpPr>
            <p:nvPr/>
          </p:nvSpPr>
          <p:spPr bwMode="auto">
            <a:xfrm>
              <a:off x="3816350" y="1873251"/>
              <a:ext cx="2587625" cy="2751877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marL="285750" indent="-285750">
                <a:lnSpc>
                  <a:spcPct val="90000"/>
                </a:lnSpc>
                <a:spcBef>
                  <a:spcPct val="30000"/>
                </a:spcBef>
              </a:pPr>
              <a:r>
                <a:rPr lang="en-US" sz="1200" b="1" dirty="0">
                  <a:solidFill>
                    <a:schemeClr val="bg1"/>
                  </a:solidFill>
                </a:rPr>
                <a:t>D&amp;B D-U-N-S Number: 12-345-6780</a:t>
              </a:r>
              <a:endParaRPr lang="en-US" sz="1200" dirty="0">
                <a:solidFill>
                  <a:schemeClr val="bg1"/>
                </a:solidFill>
              </a:endParaRPr>
            </a:p>
            <a:p>
              <a:pPr marL="285750" indent="-285750">
                <a:lnSpc>
                  <a:spcPct val="90000"/>
                </a:lnSpc>
                <a:spcBef>
                  <a:spcPct val="300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ABC, Inc</a:t>
              </a:r>
            </a:p>
            <a:p>
              <a:pPr marL="285750" indent="-285750">
                <a:lnSpc>
                  <a:spcPct val="90000"/>
                </a:lnSpc>
                <a:spcBef>
                  <a:spcPct val="300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+ Alpha Plastics</a:t>
              </a:r>
            </a:p>
            <a:p>
              <a:pPr marL="285750" indent="-285750">
                <a:lnSpc>
                  <a:spcPct val="90000"/>
                </a:lnSpc>
                <a:spcBef>
                  <a:spcPct val="300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P.O. Box 111</a:t>
              </a:r>
            </a:p>
            <a:p>
              <a:pPr marL="285750" indent="-285750">
                <a:lnSpc>
                  <a:spcPct val="90000"/>
                </a:lnSpc>
                <a:spcBef>
                  <a:spcPct val="300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Bethlehem, PA 18055</a:t>
              </a:r>
            </a:p>
            <a:p>
              <a:pPr marL="285750" indent="-285750">
                <a:lnSpc>
                  <a:spcPct val="90000"/>
                </a:lnSpc>
                <a:spcBef>
                  <a:spcPct val="300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123 Elm St.</a:t>
              </a:r>
            </a:p>
            <a:p>
              <a:pPr marL="285750" indent="-285750">
                <a:lnSpc>
                  <a:spcPct val="90000"/>
                </a:lnSpc>
                <a:spcBef>
                  <a:spcPct val="300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Bethlehem, PA 18025</a:t>
              </a:r>
            </a:p>
            <a:p>
              <a:pPr marL="285750" indent="-285750">
                <a:lnSpc>
                  <a:spcPct val="90000"/>
                </a:lnSpc>
                <a:spcBef>
                  <a:spcPct val="300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(SICs) 5411 0202, 5541 9901</a:t>
              </a:r>
            </a:p>
            <a:p>
              <a:pPr marL="285750" indent="-285750">
                <a:lnSpc>
                  <a:spcPct val="90000"/>
                </a:lnSpc>
                <a:spcBef>
                  <a:spcPct val="300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Charles Smith, President</a:t>
              </a:r>
            </a:p>
            <a:p>
              <a:pPr marL="285750" indent="-285750">
                <a:lnSpc>
                  <a:spcPct val="90000"/>
                </a:lnSpc>
                <a:spcBef>
                  <a:spcPct val="300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Mary Worth, VP Marketing</a:t>
              </a:r>
            </a:p>
            <a:p>
              <a:pPr marL="285750" indent="-285750">
                <a:lnSpc>
                  <a:spcPct val="90000"/>
                </a:lnSpc>
                <a:spcBef>
                  <a:spcPct val="300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Chris White, Controller</a:t>
              </a:r>
            </a:p>
            <a:p>
              <a:pPr marL="285750" indent="-285750">
                <a:lnSpc>
                  <a:spcPct val="90000"/>
                </a:lnSpc>
                <a:spcBef>
                  <a:spcPct val="300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610 882-7600</a:t>
              </a:r>
            </a:p>
            <a:p>
              <a:pPr marL="285750" indent="-285750">
                <a:lnSpc>
                  <a:spcPct val="90000"/>
                </a:lnSpc>
                <a:spcBef>
                  <a:spcPct val="30000"/>
                </a:spcBef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95243" name="Rectangle 29"/>
            <p:cNvSpPr>
              <a:spLocks noChangeArrowheads="1"/>
            </p:cNvSpPr>
            <p:nvPr/>
          </p:nvSpPr>
          <p:spPr bwMode="auto">
            <a:xfrm>
              <a:off x="4041775" y="4847193"/>
              <a:ext cx="2320925" cy="2150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1200" b="1" dirty="0"/>
                <a:t>Single view of your customer</a:t>
              </a:r>
            </a:p>
          </p:txBody>
        </p:sp>
        <p:sp>
          <p:nvSpPr>
            <p:cNvPr id="12" name="AutoShape 52"/>
            <p:cNvSpPr>
              <a:spLocks noChangeArrowheads="1"/>
            </p:cNvSpPr>
            <p:nvPr/>
          </p:nvSpPr>
          <p:spPr bwMode="auto">
            <a:xfrm rot="5400000">
              <a:off x="1963788" y="3144572"/>
              <a:ext cx="2885478" cy="342834"/>
            </a:xfrm>
            <a:prstGeom prst="triangle">
              <a:avLst>
                <a:gd name="adj" fmla="val 50000"/>
              </a:avLst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pic>
        <p:nvPicPr>
          <p:cNvPr id="95236" name="Picture 12" descr="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0">
            <a:off x="303213" y="436563"/>
            <a:ext cx="941387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7" name="Slide Number Placeholder 13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45EB69-C7A6-4778-863F-0D4CA7E82CE8}" type="slidenum">
              <a:rPr lang="en-US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317500" y="1676400"/>
            <a:ext cx="7531100" cy="3505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CA" sz="2200" dirty="0" smtClean="0">
                <a:solidFill>
                  <a:srgbClr val="595959"/>
                </a:solidFill>
                <a:cs typeface="Arial" charset="0"/>
              </a:rPr>
              <a:t>The result: </a:t>
            </a:r>
          </a:p>
          <a:p>
            <a:pPr lvl="1" eaLnBrk="1" hangingPunct="1">
              <a:buFont typeface="Arial" charset="0"/>
              <a:buChar char="•"/>
            </a:pPr>
            <a:r>
              <a:rPr lang="en-CA" sz="2000" dirty="0" smtClean="0">
                <a:solidFill>
                  <a:srgbClr val="595959"/>
                </a:solidFill>
                <a:ea typeface="Geneva" charset="0"/>
              </a:rPr>
              <a:t>You learn everything you need to know about any aspect of virtually any business </a:t>
            </a:r>
          </a:p>
          <a:p>
            <a:pPr lvl="2" eaLnBrk="1" hangingPunct="1">
              <a:buSzPct val="75000"/>
              <a:buFont typeface="Courier New" charset="-52"/>
              <a:buChar char="o"/>
            </a:pPr>
            <a:r>
              <a:rPr lang="en-CA" sz="2000" dirty="0" smtClean="0">
                <a:solidFill>
                  <a:srgbClr val="595959"/>
                </a:solidFill>
                <a:ea typeface="Geneva" charset="0"/>
              </a:rPr>
              <a:t>So you can manage risk effectively and find more</a:t>
            </a:r>
            <a:br>
              <a:rPr lang="en-CA" sz="2000" dirty="0" smtClean="0">
                <a:solidFill>
                  <a:srgbClr val="595959"/>
                </a:solidFill>
                <a:ea typeface="Geneva" charset="0"/>
              </a:rPr>
            </a:br>
            <a:r>
              <a:rPr lang="en-CA" sz="2000" dirty="0" smtClean="0">
                <a:solidFill>
                  <a:srgbClr val="595959"/>
                </a:solidFill>
                <a:ea typeface="Geneva" charset="0"/>
              </a:rPr>
              <a:t>new business</a:t>
            </a:r>
          </a:p>
          <a:p>
            <a:pPr lvl="1" eaLnBrk="1" hangingPunct="1">
              <a:buFont typeface="Arial" charset="0"/>
              <a:buChar char="•"/>
            </a:pPr>
            <a:r>
              <a:rPr lang="en-CA" sz="2000" dirty="0" smtClean="0">
                <a:solidFill>
                  <a:srgbClr val="595959"/>
                </a:solidFill>
                <a:ea typeface="Geneva" charset="0"/>
              </a:rPr>
              <a:t>You can match D&amp;B information with your internal data </a:t>
            </a:r>
          </a:p>
          <a:p>
            <a:pPr lvl="2" eaLnBrk="1" hangingPunct="1">
              <a:buSzPct val="75000"/>
              <a:buFont typeface="Courier New" charset="-52"/>
              <a:buChar char="o"/>
            </a:pPr>
            <a:r>
              <a:rPr lang="en-CA" sz="2000" dirty="0" smtClean="0">
                <a:solidFill>
                  <a:srgbClr val="595959"/>
                </a:solidFill>
                <a:ea typeface="Geneva" charset="0"/>
              </a:rPr>
              <a:t>So you can better understand your best customers—and find more like them</a:t>
            </a: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219200" y="361950"/>
            <a:ext cx="6629400" cy="10175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r>
              <a:rPr lang="en-CA" sz="2400" dirty="0" smtClean="0">
                <a:solidFill>
                  <a:srgbClr val="0C0D6E"/>
                </a:solidFill>
                <a:cs typeface="Arial" charset="0"/>
              </a:rPr>
              <a:t>Element 2: Entity Matching</a:t>
            </a:r>
          </a:p>
        </p:txBody>
      </p:sp>
      <p:pic>
        <p:nvPicPr>
          <p:cNvPr id="96260" name="Picture 3" descr="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0000">
            <a:off x="303213" y="436563"/>
            <a:ext cx="941387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1" name="Slide Number Placeholder 5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E9A83B-2F86-40F4-8198-61112FF7F3ED}" type="slidenum">
              <a:rPr lang="en-US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DNB-15500_DUNSRight PPT_v1.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4_DNB-15500_DUNSRight PPT_v1.1">
      <a:majorFont>
        <a:latin typeface=""/>
        <a:ea typeface="Geneva"/>
        <a:cs typeface="Geneva"/>
      </a:majorFont>
      <a:minorFont>
        <a:latin typeface="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DNB-15500_DUNSRight PPT_v1.1.ppt</Template>
  <TotalTime>6215</TotalTime>
  <Words>1063</Words>
  <Application>Microsoft Office PowerPoint</Application>
  <PresentationFormat>Лист Letter (8,5x11")</PresentationFormat>
  <Paragraphs>324</Paragraphs>
  <Slides>18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4_DNB-15500_DUNSRight PPT_v1.1</vt:lpstr>
      <vt:lpstr>DECIDING WITH CONFIDENCE</vt:lpstr>
      <vt:lpstr>Only D&amp;B has the five essential elements that transform information into quality insight </vt:lpstr>
      <vt:lpstr>What does that mean to you?</vt:lpstr>
      <vt:lpstr>Element 1: Global Data Collection</vt:lpstr>
      <vt:lpstr>Element 1: Global Data Collection</vt:lpstr>
      <vt:lpstr>Element 2: Entity Matching</vt:lpstr>
      <vt:lpstr>Element 2: Entity Matching</vt:lpstr>
      <vt:lpstr>Element 2: Entity Matching</vt:lpstr>
      <vt:lpstr>Element 2: Entity Matching</vt:lpstr>
      <vt:lpstr>Element 3: D-U-N-S Number</vt:lpstr>
      <vt:lpstr>Element 3: D-U-N-S Number</vt:lpstr>
      <vt:lpstr>Element 4: Corporate Linkage</vt:lpstr>
      <vt:lpstr>Element 4: Corporate Linkage</vt:lpstr>
      <vt:lpstr>Element 4: Corporate Linkage</vt:lpstr>
      <vt:lpstr>Element 5: Predictive Indicators</vt:lpstr>
      <vt:lpstr>Element 5: Predictive Indicators</vt:lpstr>
      <vt:lpstr>Element 5: Predictive Indicators</vt:lpstr>
      <vt:lpstr>D&amp;B Database at a  Glance (Jan 2013)</vt:lpstr>
    </vt:vector>
  </TitlesOfParts>
  <Company>McMillan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Nancy Minogue</dc:creator>
  <cp:lastModifiedBy>Konstantin Sharets</cp:lastModifiedBy>
  <cp:revision>354</cp:revision>
  <cp:lastPrinted>2010-08-27T21:16:59Z</cp:lastPrinted>
  <dcterms:created xsi:type="dcterms:W3CDTF">2010-08-31T20:04:29Z</dcterms:created>
  <dcterms:modified xsi:type="dcterms:W3CDTF">2013-02-28T12:58:45Z</dcterms:modified>
</cp:coreProperties>
</file>